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1"/>
  </p:notesMasterIdLst>
  <p:sldIdLst>
    <p:sldId id="263" r:id="rId4"/>
    <p:sldId id="259" r:id="rId5"/>
    <p:sldId id="278" r:id="rId6"/>
    <p:sldId id="292" r:id="rId7"/>
    <p:sldId id="289" r:id="rId8"/>
    <p:sldId id="270" r:id="rId9"/>
    <p:sldId id="261" r:id="rId10"/>
    <p:sldId id="271" r:id="rId11"/>
    <p:sldId id="273" r:id="rId12"/>
    <p:sldId id="274" r:id="rId13"/>
    <p:sldId id="272" r:id="rId14"/>
    <p:sldId id="277" r:id="rId15"/>
    <p:sldId id="268" r:id="rId16"/>
    <p:sldId id="266" r:id="rId17"/>
    <p:sldId id="282" r:id="rId18"/>
    <p:sldId id="262" r:id="rId19"/>
    <p:sldId id="264" r:id="rId20"/>
    <p:sldId id="265" r:id="rId21"/>
    <p:sldId id="269" r:id="rId22"/>
    <p:sldId id="257" r:id="rId23"/>
    <p:sldId id="258" r:id="rId24"/>
    <p:sldId id="260" r:id="rId25"/>
    <p:sldId id="283" r:id="rId26"/>
    <p:sldId id="284" r:id="rId27"/>
    <p:sldId id="285" r:id="rId28"/>
    <p:sldId id="286" r:id="rId29"/>
    <p:sldId id="2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Barrett" initials="PB" lastIdx="10" clrIdx="0">
    <p:extLst>
      <p:ext uri="{19B8F6BF-5375-455C-9EA6-DF929625EA0E}">
        <p15:presenceInfo xmlns:p15="http://schemas.microsoft.com/office/powerpoint/2012/main" userId="a1bc0c3b9a739a1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8" autoAdjust="0"/>
    <p:restoredTop sz="94660"/>
  </p:normalViewPr>
  <p:slideViewPr>
    <p:cSldViewPr snapToGrid="0">
      <p:cViewPr varScale="1">
        <p:scale>
          <a:sx n="145" d="100"/>
          <a:sy n="145" d="100"/>
        </p:scale>
        <p:origin x="132"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08T00:09:44.372" idx="5">
    <p:pos x="10" y="10"/>
    <p:text>Potential Layout (1 of 2) Sentiment Analysis Slide - Doesn't match format of later slides - added example tweets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08T00:16:31.992" idx="7">
    <p:pos x="10" y="10"/>
    <p:text>potential layout - matches format of later slides</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9429B1-9AB9-4555-9761-0B74B22E4871}" type="datetimeFigureOut">
              <a:rPr lang="en-US" smtClean="0"/>
              <a:t>6/8/2021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D0CD27-5A91-473E-A741-9781E09101B1}" type="slidenum">
              <a:rPr lang="en-US" smtClean="0"/>
              <a:t>‹#›</a:t>
            </a:fld>
            <a:endParaRPr lang="en-US"/>
          </a:p>
        </p:txBody>
      </p:sp>
    </p:spTree>
    <p:extLst>
      <p:ext uri="{BB962C8B-B14F-4D97-AF65-F5344CB8AC3E}">
        <p14:creationId xmlns:p14="http://schemas.microsoft.com/office/powerpoint/2010/main" val="329365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4AF6-EBB9-4E54-91A1-38C483E463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7672A6-37A0-4698-AE9F-E80F127EDF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5CF523-B4E5-4AC2-B5DB-A1097F7290D3}"/>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F68657BB-B78F-4E7F-9BCC-1DB2866D76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B99AC-9E68-4963-A726-10B65148F48B}"/>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1679719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D991-9DEE-4BDE-A746-C3C58C5BA2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D7D701-014C-4661-9702-49332AE46F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440F5-978F-43A2-9C4A-669F233A4064}"/>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8414FC16-9272-450F-B9CC-A09B3AB54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55942-B125-42B5-B1D0-C3E2C9736D98}"/>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576541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0CC1D7-F15F-472A-B355-5275A50D85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29737B-FB13-4DBC-9D5F-73055054BC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1564FA-DDEE-4F59-921B-4E745AF3E0E6}"/>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5E2B0FDF-F1CD-4EA3-9DF6-6EBB776D4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5A34-1629-4D4D-95B1-F6D47EC8D7BD}"/>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3488736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31AE-405D-BA4F-ADF6-DE9FCECA36F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C65ACC-6FED-9A46-A8F1-61F8DC225242}"/>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56795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CD01-682C-094E-B3F0-786A0236A08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1D964B4-0E37-B543-A691-D9A2CA375453}"/>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944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EC01-AAC4-FD43-9F5C-56BB5C2F043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63CE31-F617-BA41-86C0-396A2AE9A4D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25523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0884-1167-0446-AEC9-4203B28556D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78C3672-AC1B-F544-A0B5-BFF5FCD7D4FB}"/>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04F0C4-4AD3-DA4F-9C37-A4C2CEE33D2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740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0D41-B3CD-0744-892A-7444AEA6F52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3619A2A-8B33-1142-9E92-1BEE2F757FB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360819-FBC7-0445-A819-7D20E65D7AA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582515-8A6C-1A4C-A90D-1B66C901736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7CABFF-F41A-B849-AB7C-41346146894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690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1670-F7B4-2E42-8D36-417C0BBE9B2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69388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486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949A1-2369-D94F-B2FF-0C03D8580A0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6A9928-0AA2-FA4B-A9A5-A544C833774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DCF018-A4BE-8D4B-A318-EB9CBAAC4EC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59652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EAADA-13ED-4646-9216-93E92DA590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B91401-6691-4E0C-B42E-42D992AE8C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52D34-3CB2-4456-A0D6-4628028F0FC1}"/>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77BDAEC0-A3BA-4CE5-B6C6-5BC939CD3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E5DCB4-C2BA-4FC6-BA62-30A9C7982EB4}"/>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3235635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F66A-677D-AC48-BF45-63CF3C28F09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CD2AEF-A8AE-6044-B146-00EEE2880FD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6C3411-46A5-E84A-A634-EEE9058AFD0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98300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B5C3-405B-3C4B-9D42-58E5D3FF2C7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4FAEA3-1FB7-9044-93D0-773BC27EED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2732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6F9E9C-5F50-8E44-9722-FBE752D0E20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41526D-1A21-5C47-9E1C-856DFE694ED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267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4AF6-EBB9-4E54-91A1-38C483E463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7672A6-37A0-4698-AE9F-E80F127EDF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5CF523-B4E5-4AC2-B5DB-A1097F7290D3}"/>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F68657BB-B78F-4E7F-9BCC-1DB2866D76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B99AC-9E68-4963-A726-10B65148F48B}"/>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858743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EAADA-13ED-4646-9216-93E92DA590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B91401-6691-4E0C-B42E-42D992AE8C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52D34-3CB2-4456-A0D6-4628028F0FC1}"/>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77BDAEC0-A3BA-4CE5-B6C6-5BC939CD3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E5DCB4-C2BA-4FC6-BA62-30A9C7982EB4}"/>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14400853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3B8D-E86C-4C76-9357-B91CDA1B59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14095B-8DF8-4F3E-AE8A-FD3A30BDB6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46A563-1DC8-4DD6-B3F2-913BE34AA8F8}"/>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B7040999-A887-469B-83CA-8DFEDA427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FC2D0-E69D-4726-A7C4-C9D41EC0A9DC}"/>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1262248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0EB6F-E93C-4157-8C46-D67DEE0FE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73B6FC-82DC-4D53-B484-827C963C4F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CEB275-AC32-4FCB-A2F9-1752FC72AF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903141-5311-4355-9280-317141B363F3}"/>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6" name="Footer Placeholder 5">
            <a:extLst>
              <a:ext uri="{FF2B5EF4-FFF2-40B4-BE49-F238E27FC236}">
                <a16:creationId xmlns:a16="http://schemas.microsoft.com/office/drawing/2014/main" id="{E7C5D663-ABA5-423C-AABE-511DEC8D1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68EC91-4513-4BDB-8FCA-FC9E95E7D3F3}"/>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4072226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48C1-86E4-4664-BD1E-747F84BBA1EC}"/>
              </a:ext>
            </a:extLst>
          </p:cNvPr>
          <p:cNvSpPr>
            <a:spLocks noGrp="1"/>
          </p:cNvSpPr>
          <p:nvPr>
            <p:ph type="title"/>
          </p:nvPr>
        </p:nvSpPr>
        <p:spPr>
          <a:xfrm>
            <a:off x="839788" y="365126"/>
            <a:ext cx="10515600" cy="761148"/>
          </a:xfrm>
        </p:spPr>
        <p:txBody>
          <a:bodyPr/>
          <a:lstStyle>
            <a:lvl1pPr>
              <a:defRPr b="1">
                <a:latin typeface="+mn-lt"/>
              </a:defRPr>
            </a:lvl1pPr>
          </a:lstStyle>
          <a:p>
            <a:r>
              <a:rPr lang="en-US"/>
              <a:t>Click to edit Master title style</a:t>
            </a:r>
          </a:p>
        </p:txBody>
      </p:sp>
      <p:sp>
        <p:nvSpPr>
          <p:cNvPr id="3" name="Text Placeholder 2">
            <a:extLst>
              <a:ext uri="{FF2B5EF4-FFF2-40B4-BE49-F238E27FC236}">
                <a16:creationId xmlns:a16="http://schemas.microsoft.com/office/drawing/2014/main" id="{DED5023B-72A9-40F1-A6E2-AAAEA4E5CA0E}"/>
              </a:ext>
            </a:extLst>
          </p:cNvPr>
          <p:cNvSpPr>
            <a:spLocks noGrp="1"/>
          </p:cNvSpPr>
          <p:nvPr>
            <p:ph type="body" idx="1"/>
          </p:nvPr>
        </p:nvSpPr>
        <p:spPr>
          <a:xfrm>
            <a:off x="836612" y="1428925"/>
            <a:ext cx="5157787" cy="504476"/>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9711E7-52DD-4EEF-B3AB-C27257848D9C}"/>
              </a:ext>
            </a:extLst>
          </p:cNvPr>
          <p:cNvSpPr>
            <a:spLocks noGrp="1"/>
          </p:cNvSpPr>
          <p:nvPr>
            <p:ph sz="half" idx="2"/>
          </p:nvPr>
        </p:nvSpPr>
        <p:spPr>
          <a:xfrm>
            <a:off x="836611" y="2302581"/>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22D8DD-863C-4AB4-AEEC-804FF02CF05C}"/>
              </a:ext>
            </a:extLst>
          </p:cNvPr>
          <p:cNvSpPr>
            <a:spLocks noGrp="1"/>
          </p:cNvSpPr>
          <p:nvPr>
            <p:ph type="body" sz="quarter" idx="3"/>
          </p:nvPr>
        </p:nvSpPr>
        <p:spPr>
          <a:xfrm>
            <a:off x="6172200" y="1428925"/>
            <a:ext cx="5183188" cy="504476"/>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56C8C72-6144-429B-A936-CE3AA616BC81}"/>
              </a:ext>
            </a:extLst>
          </p:cNvPr>
          <p:cNvSpPr>
            <a:spLocks noGrp="1"/>
          </p:cNvSpPr>
          <p:nvPr>
            <p:ph sz="quarter" idx="4"/>
          </p:nvPr>
        </p:nvSpPr>
        <p:spPr>
          <a:xfrm>
            <a:off x="6172200" y="2302581"/>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38B52DD-8994-48F3-892C-E6801BCD276C}"/>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8" name="Footer Placeholder 7">
            <a:extLst>
              <a:ext uri="{FF2B5EF4-FFF2-40B4-BE49-F238E27FC236}">
                <a16:creationId xmlns:a16="http://schemas.microsoft.com/office/drawing/2014/main" id="{C5B20499-D47D-42E7-ACB8-8106881237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C6210-1F10-42B2-87B7-4BF06868DFD4}"/>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2581547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7D08-7B56-4BD6-9F23-774C68A968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08715-399B-40D8-B1BC-76AF2542D1C8}"/>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4" name="Footer Placeholder 3">
            <a:extLst>
              <a:ext uri="{FF2B5EF4-FFF2-40B4-BE49-F238E27FC236}">
                <a16:creationId xmlns:a16="http://schemas.microsoft.com/office/drawing/2014/main" id="{F4FC2F9A-89F3-443B-9274-149573D3FE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CB5580-B04F-44FE-AD00-B0E832DE3578}"/>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11765773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F6D89-CFFF-43DD-B592-2935C1FCA162}"/>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3" name="Footer Placeholder 2">
            <a:extLst>
              <a:ext uri="{FF2B5EF4-FFF2-40B4-BE49-F238E27FC236}">
                <a16:creationId xmlns:a16="http://schemas.microsoft.com/office/drawing/2014/main" id="{579695AC-9D19-48E3-8A32-EFC212E6C2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D1F917-E7B1-4044-A814-971EBF18E0EC}"/>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1195811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3B8D-E86C-4C76-9357-B91CDA1B59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14095B-8DF8-4F3E-AE8A-FD3A30BDB6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46A563-1DC8-4DD6-B3F2-913BE34AA8F8}"/>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B7040999-A887-469B-83CA-8DFEDA427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FC2D0-E69D-4726-A7C4-C9D41EC0A9DC}"/>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14144246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147B-F0B0-4056-B2F8-051A58043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5F5D39-2668-41B6-960C-6DE3D49240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22C26C-96A7-44F8-BA80-821DC8B8B3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653B2-0EA7-4C7F-BDCB-F517ACC43929}"/>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6" name="Footer Placeholder 5">
            <a:extLst>
              <a:ext uri="{FF2B5EF4-FFF2-40B4-BE49-F238E27FC236}">
                <a16:creationId xmlns:a16="http://schemas.microsoft.com/office/drawing/2014/main" id="{104C5C2C-03DC-4BC5-B74A-96A70BBB80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4A062-0EF5-46CF-B030-F1357F1D7EAB}"/>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1780577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D862-31FC-4321-BD00-31BE882AFF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C8B507-6CCD-4451-BD1B-E9FC1A484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AD753D-740F-4F8D-83EA-E6380C443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F849D5-E177-44DD-9FC0-6D3C9EFA4574}"/>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6" name="Footer Placeholder 5">
            <a:extLst>
              <a:ext uri="{FF2B5EF4-FFF2-40B4-BE49-F238E27FC236}">
                <a16:creationId xmlns:a16="http://schemas.microsoft.com/office/drawing/2014/main" id="{4D43167C-BC9B-49EF-BA93-9DC68A703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E77CF0-BAA8-4E99-861E-45568ED76491}"/>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1131730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D991-9DEE-4BDE-A746-C3C58C5BA2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D7D701-014C-4661-9702-49332AE46F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440F5-978F-43A2-9C4A-669F233A4064}"/>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8414FC16-9272-450F-B9CC-A09B3AB54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55942-B125-42B5-B1D0-C3E2C9736D98}"/>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35128711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0CC1D7-F15F-472A-B355-5275A50D85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29737B-FB13-4DBC-9D5F-73055054BC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1564FA-DDEE-4F59-921B-4E745AF3E0E6}"/>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5E2B0FDF-F1CD-4EA3-9DF6-6EBB776D4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5A34-1629-4D4D-95B1-F6D47EC8D7BD}"/>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2675111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0EB6F-E93C-4157-8C46-D67DEE0FE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73B6FC-82DC-4D53-B484-827C963C4F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CEB275-AC32-4FCB-A2F9-1752FC72AF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903141-5311-4355-9280-317141B363F3}"/>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6" name="Footer Placeholder 5">
            <a:extLst>
              <a:ext uri="{FF2B5EF4-FFF2-40B4-BE49-F238E27FC236}">
                <a16:creationId xmlns:a16="http://schemas.microsoft.com/office/drawing/2014/main" id="{E7C5D663-ABA5-423C-AABE-511DEC8D1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68EC91-4513-4BDB-8FCA-FC9E95E7D3F3}"/>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132857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48C1-86E4-4664-BD1E-747F84BBA1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5023B-72A9-40F1-A6E2-AAAEA4E5C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9711E7-52DD-4EEF-B3AB-C27257848D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22D8DD-863C-4AB4-AEEC-804FF02CF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6C8C72-6144-429B-A936-CE3AA616B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8B52DD-8994-48F3-892C-E6801BCD276C}"/>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8" name="Footer Placeholder 7">
            <a:extLst>
              <a:ext uri="{FF2B5EF4-FFF2-40B4-BE49-F238E27FC236}">
                <a16:creationId xmlns:a16="http://schemas.microsoft.com/office/drawing/2014/main" id="{C5B20499-D47D-42E7-ACB8-8106881237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C6210-1F10-42B2-87B7-4BF06868DFD4}"/>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303011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7D08-7B56-4BD6-9F23-774C68A968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08715-399B-40D8-B1BC-76AF2542D1C8}"/>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4" name="Footer Placeholder 3">
            <a:extLst>
              <a:ext uri="{FF2B5EF4-FFF2-40B4-BE49-F238E27FC236}">
                <a16:creationId xmlns:a16="http://schemas.microsoft.com/office/drawing/2014/main" id="{F4FC2F9A-89F3-443B-9274-149573D3FE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CB5580-B04F-44FE-AD00-B0E832DE3578}"/>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311595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0F6D89-CFFF-43DD-B592-2935C1FCA162}"/>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3" name="Footer Placeholder 2">
            <a:extLst>
              <a:ext uri="{FF2B5EF4-FFF2-40B4-BE49-F238E27FC236}">
                <a16:creationId xmlns:a16="http://schemas.microsoft.com/office/drawing/2014/main" id="{579695AC-9D19-48E3-8A32-EFC212E6C2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D1F917-E7B1-4044-A814-971EBF18E0EC}"/>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3670217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147B-F0B0-4056-B2F8-051A58043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5F5D39-2668-41B6-960C-6DE3D49240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22C26C-96A7-44F8-BA80-821DC8B8B3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653B2-0EA7-4C7F-BDCB-F517ACC43929}"/>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6" name="Footer Placeholder 5">
            <a:extLst>
              <a:ext uri="{FF2B5EF4-FFF2-40B4-BE49-F238E27FC236}">
                <a16:creationId xmlns:a16="http://schemas.microsoft.com/office/drawing/2014/main" id="{104C5C2C-03DC-4BC5-B74A-96A70BBB80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4A062-0EF5-46CF-B030-F1357F1D7EAB}"/>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1514385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D862-31FC-4321-BD00-31BE882AFF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C8B507-6CCD-4451-BD1B-E9FC1A484F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AD753D-740F-4F8D-83EA-E6380C443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F849D5-E177-44DD-9FC0-6D3C9EFA4574}"/>
              </a:ext>
            </a:extLst>
          </p:cNvPr>
          <p:cNvSpPr>
            <a:spLocks noGrp="1"/>
          </p:cNvSpPr>
          <p:nvPr>
            <p:ph type="dt" sz="half" idx="10"/>
          </p:nvPr>
        </p:nvSpPr>
        <p:spPr/>
        <p:txBody>
          <a:bodyPr/>
          <a:lstStyle/>
          <a:p>
            <a:fld id="{4F881B6D-D321-4BC8-BBF9-A2DBD939968B}" type="datetimeFigureOut">
              <a:rPr lang="en-US" smtClean="0"/>
              <a:t>6/8/2021</a:t>
            </a:fld>
            <a:endParaRPr lang="en-US"/>
          </a:p>
        </p:txBody>
      </p:sp>
      <p:sp>
        <p:nvSpPr>
          <p:cNvPr id="6" name="Footer Placeholder 5">
            <a:extLst>
              <a:ext uri="{FF2B5EF4-FFF2-40B4-BE49-F238E27FC236}">
                <a16:creationId xmlns:a16="http://schemas.microsoft.com/office/drawing/2014/main" id="{4D43167C-BC9B-49EF-BA93-9DC68A703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E77CF0-BAA8-4E99-861E-45568ED76491}"/>
              </a:ext>
            </a:extLst>
          </p:cNvPr>
          <p:cNvSpPr>
            <a:spLocks noGrp="1"/>
          </p:cNvSpPr>
          <p:nvPr>
            <p:ph type="sldNum" sz="quarter" idx="12"/>
          </p:nvPr>
        </p:nvSpPr>
        <p:spPr/>
        <p:txBody>
          <a:bodyPr/>
          <a:lstStyle/>
          <a:p>
            <a:fld id="{28AE7592-42DC-4EE7-AE8B-16798E54E620}" type="slidenum">
              <a:rPr lang="en-US" smtClean="0"/>
              <a:t>‹#›</a:t>
            </a:fld>
            <a:endParaRPr lang="en-US"/>
          </a:p>
        </p:txBody>
      </p:sp>
    </p:spTree>
    <p:extLst>
      <p:ext uri="{BB962C8B-B14F-4D97-AF65-F5344CB8AC3E}">
        <p14:creationId xmlns:p14="http://schemas.microsoft.com/office/powerpoint/2010/main" val="354965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microsoft.com/office/2007/relationships/hdphoto" Target="../media/hdphoto2.wdp"/><Relationship Id="rId2" Type="http://schemas.openxmlformats.org/officeDocument/2006/relationships/slideLayout" Target="../slideLayouts/slideLayout24.xml"/><Relationship Id="rId16"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microsoft.com/office/2007/relationships/hdphoto" Target="../media/hdphoto1.wdp"/><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70671-D248-4B6C-BF8D-695C2A1FC7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34A052-E685-4764-A510-A51762CD1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FF2B9-1A82-485D-AD88-73E81084B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A7F3F63E-C7AF-4B2F-9CB9-8FED4FF9C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FE71EF-9665-447E-BDBE-40F570E7B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E7592-42DC-4EE7-AE8B-16798E54E620}" type="slidenum">
              <a:rPr lang="en-US" smtClean="0"/>
              <a:t>‹#›</a:t>
            </a:fld>
            <a:endParaRPr lang="en-US"/>
          </a:p>
        </p:txBody>
      </p:sp>
    </p:spTree>
    <p:extLst>
      <p:ext uri="{BB962C8B-B14F-4D97-AF65-F5344CB8AC3E}">
        <p14:creationId xmlns:p14="http://schemas.microsoft.com/office/powerpoint/2010/main" val="2739874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009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ight, bright, outdoor object, night&#10;&#10;Description automatically generated">
            <a:extLst>
              <a:ext uri="{FF2B5EF4-FFF2-40B4-BE49-F238E27FC236}">
                <a16:creationId xmlns:a16="http://schemas.microsoft.com/office/drawing/2014/main" id="{AB7A5C11-4B29-5242-8329-04854F34FB67}"/>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15413"/>
          <a:stretch/>
        </p:blipFill>
        <p:spPr>
          <a:xfrm>
            <a:off x="20" y="0"/>
            <a:ext cx="12191980" cy="6857990"/>
          </a:xfrm>
          <a:prstGeom prst="rect">
            <a:avLst/>
          </a:prstGeom>
          <a:solidFill>
            <a:schemeClr val="bg1"/>
          </a:solidFill>
        </p:spPr>
      </p:pic>
      <p:sp>
        <p:nvSpPr>
          <p:cNvPr id="2" name="Title Placeholder 1">
            <a:extLst>
              <a:ext uri="{FF2B5EF4-FFF2-40B4-BE49-F238E27FC236}">
                <a16:creationId xmlns:a16="http://schemas.microsoft.com/office/drawing/2014/main" id="{4A670671-D248-4B6C-BF8D-695C2A1FC705}"/>
              </a:ext>
            </a:extLst>
          </p:cNvPr>
          <p:cNvSpPr>
            <a:spLocks noGrp="1"/>
          </p:cNvSpPr>
          <p:nvPr>
            <p:ph type="title"/>
          </p:nvPr>
        </p:nvSpPr>
        <p:spPr>
          <a:xfrm>
            <a:off x="838200" y="365125"/>
            <a:ext cx="10515600" cy="1325563"/>
          </a:xfrm>
          <a:prstGeom prst="rect">
            <a:avLst/>
          </a:prstGeom>
          <a:solidFill>
            <a:schemeClr val="bg1"/>
          </a:solid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34A052-E685-4764-A510-A51762CD10A8}"/>
              </a:ext>
            </a:extLst>
          </p:cNvPr>
          <p:cNvSpPr>
            <a:spLocks noGrp="1"/>
          </p:cNvSpPr>
          <p:nvPr>
            <p:ph type="body" idx="1"/>
          </p:nvPr>
        </p:nvSpPr>
        <p:spPr>
          <a:xfrm>
            <a:off x="838200" y="1825625"/>
            <a:ext cx="10515600" cy="4351338"/>
          </a:xfrm>
          <a:prstGeom prst="rect">
            <a:avLst/>
          </a:prstGeom>
          <a:solidFill>
            <a:schemeClr val="bg1"/>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FF2B9-1A82-485D-AD88-73E81084B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81B6D-D321-4BC8-BBF9-A2DBD939968B}" type="datetimeFigureOut">
              <a:rPr lang="en-US" smtClean="0"/>
              <a:t>6/8/2021</a:t>
            </a:fld>
            <a:endParaRPr lang="en-US"/>
          </a:p>
        </p:txBody>
      </p:sp>
      <p:sp>
        <p:nvSpPr>
          <p:cNvPr id="5" name="Footer Placeholder 4">
            <a:extLst>
              <a:ext uri="{FF2B5EF4-FFF2-40B4-BE49-F238E27FC236}">
                <a16:creationId xmlns:a16="http://schemas.microsoft.com/office/drawing/2014/main" id="{A7F3F63E-C7AF-4B2F-9CB9-8FED4FF9C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FE71EF-9665-447E-BDBE-40F570E7B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E7592-42DC-4EE7-AE8B-16798E54E620}" type="slidenum">
              <a:rPr lang="en-US" smtClean="0"/>
              <a:t>‹#›</a:t>
            </a:fld>
            <a:endParaRPr lang="en-US"/>
          </a:p>
        </p:txBody>
      </p:sp>
      <p:grpSp>
        <p:nvGrpSpPr>
          <p:cNvPr id="8" name="Group 7">
            <a:extLst>
              <a:ext uri="{FF2B5EF4-FFF2-40B4-BE49-F238E27FC236}">
                <a16:creationId xmlns:a16="http://schemas.microsoft.com/office/drawing/2014/main" id="{D5D83B7C-ACFE-2546-9BD0-7B6C3A22EC2E}"/>
              </a:ext>
            </a:extLst>
          </p:cNvPr>
          <p:cNvGrpSpPr/>
          <p:nvPr userDrawn="1"/>
        </p:nvGrpSpPr>
        <p:grpSpPr>
          <a:xfrm>
            <a:off x="11111949" y="5987532"/>
            <a:ext cx="1042416" cy="832104"/>
            <a:chOff x="7852528" y="4500598"/>
            <a:chExt cx="2662117" cy="2288102"/>
          </a:xfrm>
        </p:grpSpPr>
        <p:pic>
          <p:nvPicPr>
            <p:cNvPr id="9" name="Picture 8">
              <a:extLst>
                <a:ext uri="{FF2B5EF4-FFF2-40B4-BE49-F238E27FC236}">
                  <a16:creationId xmlns:a16="http://schemas.microsoft.com/office/drawing/2014/main" id="{4E19E11E-C747-2842-A721-C2C0AD9A7635}"/>
                </a:ext>
                <a:ext uri="{C183D7F6-B498-43B3-948B-1728B52AA6E4}">
                  <adec:decorative xmlns:adec="http://schemas.microsoft.com/office/drawing/2017/decorative" val="1"/>
                </a:ext>
              </a:extLst>
            </p:cNvPr>
            <p:cNvPicPr>
              <a:picLocks noChangeAspect="1"/>
            </p:cNvPicPr>
            <p:nvPr/>
          </p:nvPicPr>
          <p:blipFill>
            <a:blip r:embed="rId14">
              <a:alphaModFix/>
              <a:extLst>
                <a:ext uri="{BEBA8EAE-BF5A-486C-A8C5-ECC9F3942E4B}">
                  <a14:imgProps xmlns:a14="http://schemas.microsoft.com/office/drawing/2010/main">
                    <a14:imgLayer r:embed="rId15">
                      <a14:imgEffect>
                        <a14:backgroundRemoval t="6250" b="89904" l="7438" r="92562">
                          <a14:foregroundMark x1="57851" y1="9615" x2="76033" y2="10096"/>
                          <a14:foregroundMark x1="64463" y1="6250" x2="69835" y2="8173"/>
                          <a14:foregroundMark x1="89256" y1="12500" x2="90083" y2="11058"/>
                          <a14:foregroundMark x1="91735" y1="19712" x2="92562" y2="19231"/>
                          <a14:foregroundMark x1="90083" y1="20673" x2="91735" y2="19712"/>
                          <a14:foregroundMark x1="21901" y1="89423" x2="39256" y2="89423"/>
                          <a14:foregroundMark x1="7438" y1="83173" x2="7438" y2="83173"/>
                          <a14:backgroundMark x1="94628" y1="21154" x2="94628" y2="21154"/>
                          <a14:backgroundMark x1="93388" y1="19712" x2="93388" y2="19712"/>
                          <a14:backgroundMark x1="5785" y1="85577" x2="5785" y2="85577"/>
                          <a14:backgroundMark x1="7025" y1="85096" x2="7025" y2="85096"/>
                          <a14:backgroundMark x1="6612" y1="84615" x2="6612" y2="84615"/>
                          <a14:backgroundMark x1="6198" y1="85096" x2="6198" y2="85096"/>
                          <a14:backgroundMark x1="6198" y1="84135" x2="6198" y2="84135"/>
                          <a14:backgroundMark x1="6198" y1="84135" x2="6198" y2="84135"/>
                        </a14:backgroundRemoval>
                      </a14:imgEffect>
                      <a14:imgEffect>
                        <a14:sharpenSoften amount="50000"/>
                      </a14:imgEffect>
                      <a14:imgEffect>
                        <a14:colorTemperature colorTemp="6161"/>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852528" y="4500598"/>
              <a:ext cx="2662117" cy="2288102"/>
            </a:xfrm>
            <a:prstGeom prst="rect">
              <a:avLst/>
            </a:prstGeom>
            <a:noFill/>
          </p:spPr>
        </p:pic>
        <p:pic>
          <p:nvPicPr>
            <p:cNvPr id="10" name="Picture 9">
              <a:extLst>
                <a:ext uri="{FF2B5EF4-FFF2-40B4-BE49-F238E27FC236}">
                  <a16:creationId xmlns:a16="http://schemas.microsoft.com/office/drawing/2014/main" id="{9527289B-6AAD-654E-A06E-1E4434C1FA5A}"/>
                </a:ext>
                <a:ext uri="{C183D7F6-B498-43B3-948B-1728B52AA6E4}">
                  <adec:decorative xmlns:adec="http://schemas.microsoft.com/office/drawing/2017/decorative" val="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6277" b="90000" l="8778" r="91889">
                          <a14:foregroundMark x1="45889" y1="32660" x2="40889" y2="44894"/>
                          <a14:foregroundMark x1="43111" y1="45638" x2="42000" y2="53298"/>
                          <a14:foregroundMark x1="42000" y1="53298" x2="45111" y2="59574"/>
                          <a14:foregroundMark x1="45111" y1="59574" x2="49778" y2="59787"/>
                          <a14:foregroundMark x1="72000" y1="23723" x2="39889" y2="18936"/>
                          <a14:foregroundMark x1="39889" y1="18936" x2="41000" y2="32340"/>
                          <a14:foregroundMark x1="41000" y1="32340" x2="69667" y2="39468"/>
                          <a14:foregroundMark x1="69667" y1="39468" x2="69778" y2="61277"/>
                          <a14:foregroundMark x1="69778" y1="61277" x2="55444" y2="70106"/>
                          <a14:foregroundMark x1="55444" y1="70106" x2="34444" y2="61702"/>
                          <a14:foregroundMark x1="34444" y1="61702" x2="33889" y2="61277"/>
                          <a14:foregroundMark x1="28111" y1="55851" x2="31111" y2="68085"/>
                          <a14:foregroundMark x1="31111" y1="68085" x2="52556" y2="76170"/>
                          <a14:foregroundMark x1="52556" y1="76170" x2="60444" y2="71915"/>
                          <a14:foregroundMark x1="60444" y1="71915" x2="68667" y2="62766"/>
                          <a14:foregroundMark x1="68667" y1="62766" x2="72333" y2="55319"/>
                          <a14:foregroundMark x1="72333" y1="55319" x2="70000" y2="31702"/>
                          <a14:foregroundMark x1="70000" y1="31702" x2="63000" y2="21596"/>
                          <a14:foregroundMark x1="63000" y1="21596" x2="43222" y2="19043"/>
                          <a14:foregroundMark x1="43222" y1="19043" x2="35111" y2="25532"/>
                          <a14:foregroundMark x1="35111" y1="25532" x2="34444" y2="40426"/>
                          <a14:foregroundMark x1="34444" y1="40426" x2="19444" y2="47553"/>
                          <a14:foregroundMark x1="19444" y1="47553" x2="22889" y2="62872"/>
                          <a14:foregroundMark x1="22889" y1="62872" x2="31111" y2="53617"/>
                          <a14:foregroundMark x1="31111" y1="53617" x2="33667" y2="53936"/>
                          <a14:foregroundMark x1="43000" y1="34468" x2="47111" y2="40319"/>
                          <a14:foregroundMark x1="47111" y1="40319" x2="42111" y2="35213"/>
                          <a14:foregroundMark x1="48000" y1="33191" x2="42667" y2="39149"/>
                          <a14:foregroundMark x1="42667" y1="39149" x2="43556" y2="31383"/>
                          <a14:foregroundMark x1="43556" y1="31383" x2="36556" y2="29043"/>
                          <a14:foregroundMark x1="36556" y1="29043" x2="37667" y2="29043"/>
                          <a14:foregroundMark x1="39778" y1="26809" x2="50000" y2="29362"/>
                          <a14:foregroundMark x1="50000" y1="29362" x2="57889" y2="33723"/>
                          <a14:foregroundMark x1="44333" y1="25106" x2="51556" y2="26915"/>
                          <a14:foregroundMark x1="51556" y1="26915" x2="61778" y2="34362"/>
                          <a14:foregroundMark x1="61778" y1="34362" x2="65333" y2="40851"/>
                          <a14:foregroundMark x1="57111" y1="24468" x2="63556" y2="32128"/>
                          <a14:foregroundMark x1="57333" y1="23298" x2="63000" y2="29894"/>
                          <a14:foregroundMark x1="64444" y1="35957" x2="60889" y2="51596"/>
                          <a14:foregroundMark x1="60889" y1="51596" x2="58444" y2="53511"/>
                          <a14:foregroundMark x1="33333" y1="51277" x2="50444" y2="57766"/>
                          <a14:foregroundMark x1="50444" y1="57766" x2="53444" y2="57872"/>
                          <a14:foregroundMark x1="35222" y1="58936" x2="44889" y2="59043"/>
                          <a14:foregroundMark x1="44889" y1="59043" x2="56889" y2="58830"/>
                          <a14:foregroundMark x1="56889" y1="58830" x2="57000" y2="58936"/>
                          <a14:foregroundMark x1="43222" y1="66809" x2="59667" y2="56702"/>
                          <a14:foregroundMark x1="46333" y1="70213" x2="64333" y2="56809"/>
                          <a14:foregroundMark x1="64333" y1="56809" x2="65000" y2="55319"/>
                          <a14:foregroundMark x1="51444" y1="55106" x2="61556" y2="45957"/>
                          <a14:foregroundMark x1="87889" y1="41277" x2="90778" y2="50426"/>
                          <a14:foregroundMark x1="90778" y1="50426" x2="90222" y2="52660"/>
                          <a14:foregroundMark x1="91222" y1="57128" x2="92667" y2="48936"/>
                          <a14:foregroundMark x1="92667" y1="48936" x2="91889" y2="40638"/>
                          <a14:foregroundMark x1="91889" y1="40638" x2="89222" y2="35745"/>
                          <a14:foregroundMark x1="14556" y1="66383" x2="10556" y2="60213"/>
                          <a14:foregroundMark x1="10556" y1="60213" x2="8778" y2="51489"/>
                          <a14:foregroundMark x1="8778" y1="51489" x2="11778" y2="35106"/>
                          <a14:foregroundMark x1="26333" y1="13085" x2="45667" y2="8298"/>
                          <a14:foregroundMark x1="45667" y1="8298" x2="58333" y2="8511"/>
                          <a14:foregroundMark x1="58333" y1="8511" x2="66000" y2="11702"/>
                          <a14:foregroundMark x1="66000" y1="11702" x2="66000" y2="11809"/>
                          <a14:foregroundMark x1="36889" y1="71170" x2="38000" y2="61489"/>
                          <a14:foregroundMark x1="37667" y1="8191" x2="48000" y2="5000"/>
                          <a14:foregroundMark x1="48000" y1="5000" x2="56778" y2="6277"/>
                          <a14:foregroundMark x1="56778" y1="6277" x2="59111" y2="7872"/>
                        </a14:backgroundRemoval>
                      </a14:imgEffect>
                    </a14:imgLayer>
                  </a14:imgProps>
                </a:ext>
                <a:ext uri="{28A0092B-C50C-407E-A947-70E740481C1C}">
                  <a14:useLocalDpi xmlns:a14="http://schemas.microsoft.com/office/drawing/2010/main" val="0"/>
                </a:ext>
              </a:extLst>
            </a:blip>
            <a:stretch>
              <a:fillRect/>
            </a:stretch>
          </p:blipFill>
          <p:spPr>
            <a:xfrm>
              <a:off x="8646937" y="5303280"/>
              <a:ext cx="1087809" cy="1136156"/>
            </a:xfrm>
            <a:prstGeom prst="rect">
              <a:avLst/>
            </a:prstGeom>
          </p:spPr>
        </p:pic>
      </p:grpSp>
    </p:spTree>
    <p:extLst>
      <p:ext uri="{BB962C8B-B14F-4D97-AF65-F5344CB8AC3E}">
        <p14:creationId xmlns:p14="http://schemas.microsoft.com/office/powerpoint/2010/main" val="11166673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jp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jp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g"/><Relationship Id="rId1" Type="http://schemas.openxmlformats.org/officeDocument/2006/relationships/slideLayout" Target="../slideLayouts/slideLayout29.xml"/><Relationship Id="rId5" Type="http://schemas.openxmlformats.org/officeDocument/2006/relationships/image" Target="../media/image15.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8.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jp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jp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jp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56" descr="Icon&#10;&#10;Description automatically generated">
            <a:extLst>
              <a:ext uri="{FF2B5EF4-FFF2-40B4-BE49-F238E27FC236}">
                <a16:creationId xmlns:a16="http://schemas.microsoft.com/office/drawing/2014/main" id="{D174E77C-E632-465F-9F86-5D4C59F01A9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6277" b="90000" l="8778" r="91889">
                        <a14:foregroundMark x1="45889" y1="32660" x2="40889" y2="44894"/>
                        <a14:foregroundMark x1="43111" y1="45638" x2="42000" y2="53298"/>
                        <a14:foregroundMark x1="42000" y1="53298" x2="45111" y2="59574"/>
                        <a14:foregroundMark x1="45111" y1="59574" x2="49778" y2="59787"/>
                        <a14:foregroundMark x1="72000" y1="23723" x2="39889" y2="18936"/>
                        <a14:foregroundMark x1="39889" y1="18936" x2="41000" y2="32340"/>
                        <a14:foregroundMark x1="41000" y1="32340" x2="69667" y2="39468"/>
                        <a14:foregroundMark x1="69667" y1="39468" x2="69778" y2="61277"/>
                        <a14:foregroundMark x1="69778" y1="61277" x2="55444" y2="70106"/>
                        <a14:foregroundMark x1="55444" y1="70106" x2="34444" y2="61702"/>
                        <a14:foregroundMark x1="34444" y1="61702" x2="33889" y2="61277"/>
                        <a14:foregroundMark x1="28111" y1="55851" x2="31111" y2="68085"/>
                        <a14:foregroundMark x1="31111" y1="68085" x2="52556" y2="76170"/>
                        <a14:foregroundMark x1="52556" y1="76170" x2="60444" y2="71915"/>
                        <a14:foregroundMark x1="60444" y1="71915" x2="68667" y2="62766"/>
                        <a14:foregroundMark x1="68667" y1="62766" x2="72333" y2="55319"/>
                        <a14:foregroundMark x1="72333" y1="55319" x2="70000" y2="31702"/>
                        <a14:foregroundMark x1="70000" y1="31702" x2="63000" y2="21596"/>
                        <a14:foregroundMark x1="63000" y1="21596" x2="43222" y2="19043"/>
                        <a14:foregroundMark x1="43222" y1="19043" x2="35111" y2="25532"/>
                        <a14:foregroundMark x1="35111" y1="25532" x2="34444" y2="40426"/>
                        <a14:foregroundMark x1="34444" y1="40426" x2="19444" y2="47553"/>
                        <a14:foregroundMark x1="19444" y1="47553" x2="22889" y2="62872"/>
                        <a14:foregroundMark x1="22889" y1="62872" x2="31111" y2="53617"/>
                        <a14:foregroundMark x1="31111" y1="53617" x2="33667" y2="53936"/>
                        <a14:foregroundMark x1="43000" y1="34468" x2="47111" y2="40319"/>
                        <a14:foregroundMark x1="47111" y1="40319" x2="42111" y2="35213"/>
                        <a14:foregroundMark x1="48000" y1="33191" x2="42667" y2="39149"/>
                        <a14:foregroundMark x1="42667" y1="39149" x2="43556" y2="31383"/>
                        <a14:foregroundMark x1="43556" y1="31383" x2="36556" y2="29043"/>
                        <a14:foregroundMark x1="36556" y1="29043" x2="37667" y2="29043"/>
                        <a14:foregroundMark x1="39778" y1="26809" x2="50000" y2="29362"/>
                        <a14:foregroundMark x1="50000" y1="29362" x2="57889" y2="33723"/>
                        <a14:foregroundMark x1="44333" y1="25106" x2="51556" y2="26915"/>
                        <a14:foregroundMark x1="51556" y1="26915" x2="61778" y2="34362"/>
                        <a14:foregroundMark x1="61778" y1="34362" x2="65333" y2="40851"/>
                        <a14:foregroundMark x1="57111" y1="24468" x2="63556" y2="32128"/>
                        <a14:foregroundMark x1="57333" y1="23298" x2="63000" y2="29894"/>
                        <a14:foregroundMark x1="64444" y1="35957" x2="60889" y2="51596"/>
                        <a14:foregroundMark x1="60889" y1="51596" x2="58444" y2="53511"/>
                        <a14:foregroundMark x1="33333" y1="51277" x2="50444" y2="57766"/>
                        <a14:foregroundMark x1="50444" y1="57766" x2="53444" y2="57872"/>
                        <a14:foregroundMark x1="35222" y1="58936" x2="44889" y2="59043"/>
                        <a14:foregroundMark x1="44889" y1="59043" x2="56889" y2="58830"/>
                        <a14:foregroundMark x1="56889" y1="58830" x2="57000" y2="58936"/>
                        <a14:foregroundMark x1="43222" y1="66809" x2="59667" y2="56702"/>
                        <a14:foregroundMark x1="46333" y1="70213" x2="64333" y2="56809"/>
                        <a14:foregroundMark x1="64333" y1="56809" x2="65000" y2="55319"/>
                        <a14:foregroundMark x1="51444" y1="55106" x2="61556" y2="45957"/>
                        <a14:foregroundMark x1="87889" y1="41277" x2="90778" y2="50426"/>
                        <a14:foregroundMark x1="90778" y1="50426" x2="90222" y2="52660"/>
                        <a14:foregroundMark x1="91222" y1="57128" x2="92667" y2="48936"/>
                        <a14:foregroundMark x1="92667" y1="48936" x2="91889" y2="40638"/>
                        <a14:foregroundMark x1="91889" y1="40638" x2="89222" y2="35745"/>
                        <a14:foregroundMark x1="14556" y1="66383" x2="10556" y2="60213"/>
                        <a14:foregroundMark x1="10556" y1="60213" x2="8778" y2="51489"/>
                        <a14:foregroundMark x1="8778" y1="51489" x2="11778" y2="35106"/>
                        <a14:foregroundMark x1="26333" y1="13085" x2="45667" y2="8298"/>
                        <a14:foregroundMark x1="45667" y1="8298" x2="58333" y2="8511"/>
                        <a14:foregroundMark x1="58333" y1="8511" x2="66000" y2="11702"/>
                        <a14:foregroundMark x1="66000" y1="11702" x2="66000" y2="11809"/>
                        <a14:foregroundMark x1="36889" y1="71170" x2="38000" y2="61489"/>
                        <a14:foregroundMark x1="37667" y1="8191" x2="48000" y2="5000"/>
                        <a14:foregroundMark x1="48000" y1="5000" x2="56778" y2="6277"/>
                        <a14:foregroundMark x1="56778" y1="6277" x2="59111" y2="7872"/>
                      </a14:backgroundRemoval>
                    </a14:imgEffect>
                  </a14:imgLayer>
                </a14:imgProps>
              </a:ext>
              <a:ext uri="{28A0092B-C50C-407E-A947-70E740481C1C}">
                <a14:useLocalDpi xmlns:a14="http://schemas.microsoft.com/office/drawing/2010/main" val="0"/>
              </a:ext>
            </a:extLst>
          </a:blip>
          <a:srcRect t="20032" r="-2" b="26107"/>
          <a:stretch/>
        </p:blipFill>
        <p:spPr>
          <a:xfrm>
            <a:off x="20" y="10"/>
            <a:ext cx="6095980" cy="3428990"/>
          </a:xfrm>
          <a:prstGeom prst="rect">
            <a:avLst/>
          </a:prstGeom>
        </p:spPr>
      </p:pic>
      <p:pic>
        <p:nvPicPr>
          <p:cNvPr id="58" name="Picture 57" descr="Logo, company name&#10;&#10;Description automatically generated">
            <a:extLst>
              <a:ext uri="{FF2B5EF4-FFF2-40B4-BE49-F238E27FC236}">
                <a16:creationId xmlns:a16="http://schemas.microsoft.com/office/drawing/2014/main" id="{4734A426-6679-4CDC-B024-D1FFEA22206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250" b="89904" l="7438" r="92562">
                        <a14:foregroundMark x1="57851" y1="9615" x2="76033" y2="10096"/>
                        <a14:foregroundMark x1="64463" y1="6250" x2="69835" y2="8173"/>
                        <a14:foregroundMark x1="89256" y1="12500" x2="90083" y2="11058"/>
                        <a14:foregroundMark x1="91735" y1="19712" x2="92562" y2="19231"/>
                        <a14:foregroundMark x1="90083" y1="20673" x2="91735" y2="19712"/>
                        <a14:foregroundMark x1="21901" y1="89423" x2="39256" y2="89423"/>
                        <a14:foregroundMark x1="7438" y1="83173" x2="7438" y2="83173"/>
                        <a14:backgroundMark x1="94628" y1="21154" x2="94628" y2="21154"/>
                        <a14:backgroundMark x1="93388" y1="19712" x2="93388" y2="19712"/>
                        <a14:backgroundMark x1="5785" y1="85577" x2="5785" y2="85577"/>
                        <a14:backgroundMark x1="7025" y1="85096" x2="7025" y2="85096"/>
                        <a14:backgroundMark x1="6612" y1="84615" x2="6612" y2="84615"/>
                        <a14:backgroundMark x1="6198" y1="85096" x2="6198" y2="85096"/>
                        <a14:backgroundMark x1="6198" y1="84135" x2="6198" y2="84135"/>
                        <a14:backgroundMark x1="6198" y1="84135" x2="6198" y2="84135"/>
                      </a14:backgroundRemoval>
                    </a14:imgEffect>
                    <a14:imgEffect>
                      <a14:sharpenSoften amount="50000"/>
                    </a14:imgEffect>
                    <a14:imgEffect>
                      <a14:colorTemperature colorTemp="6161"/>
                    </a14:imgEffect>
                    <a14:imgEffect>
                      <a14:saturation sat="400000"/>
                    </a14:imgEffect>
                  </a14:imgLayer>
                </a14:imgProps>
              </a:ext>
              <a:ext uri="{28A0092B-C50C-407E-A947-70E740481C1C}">
                <a14:useLocalDpi xmlns:a14="http://schemas.microsoft.com/office/drawing/2010/main" val="0"/>
              </a:ext>
            </a:extLst>
          </a:blip>
          <a:srcRect t="15229" b="19326"/>
          <a:stretch/>
        </p:blipFill>
        <p:spPr>
          <a:xfrm>
            <a:off x="6052812" y="10"/>
            <a:ext cx="6096000" cy="3428990"/>
          </a:xfrm>
          <a:prstGeom prst="rect">
            <a:avLst/>
          </a:prstGeom>
          <a:noFill/>
        </p:spPr>
      </p:pic>
      <p:pic>
        <p:nvPicPr>
          <p:cNvPr id="26" name="Picture 25" descr="A picture containing electronics, circuit&#10;&#10;Description automatically generated">
            <a:extLst>
              <a:ext uri="{FF2B5EF4-FFF2-40B4-BE49-F238E27FC236}">
                <a16:creationId xmlns:a16="http://schemas.microsoft.com/office/drawing/2014/main" id="{8D17719A-B585-429C-B080-596EF9FC3715}"/>
              </a:ext>
            </a:extLst>
          </p:cNvPr>
          <p:cNvPicPr>
            <a:picLocks noChangeAspect="1"/>
          </p:cNvPicPr>
          <p:nvPr/>
        </p:nvPicPr>
        <p:blipFill rotWithShape="1">
          <a:blip r:embed="rId6">
            <a:extLst>
              <a:ext uri="{28A0092B-C50C-407E-A947-70E740481C1C}">
                <a14:useLocalDpi xmlns:a14="http://schemas.microsoft.com/office/drawing/2010/main" val="0"/>
              </a:ext>
            </a:extLst>
          </a:blip>
          <a:srcRect l="4672" r="6440"/>
          <a:stretch/>
        </p:blipFill>
        <p:spPr>
          <a:xfrm>
            <a:off x="20" y="3429000"/>
            <a:ext cx="6095980" cy="3429000"/>
          </a:xfrm>
          <a:prstGeom prst="rect">
            <a:avLst/>
          </a:prstGeom>
        </p:spPr>
      </p:pic>
      <p:pic>
        <p:nvPicPr>
          <p:cNvPr id="22" name="Picture 21" descr="A picture containing light, bright, outdoor object, night&#10;&#10;Description automatically generated">
            <a:extLst>
              <a:ext uri="{FF2B5EF4-FFF2-40B4-BE49-F238E27FC236}">
                <a16:creationId xmlns:a16="http://schemas.microsoft.com/office/drawing/2014/main" id="{06C38B4F-9370-4202-B43C-55411863D51D}"/>
              </a:ext>
            </a:extLst>
          </p:cNvPr>
          <p:cNvPicPr>
            <a:picLocks noChangeAspect="1"/>
          </p:cNvPicPr>
          <p:nvPr/>
        </p:nvPicPr>
        <p:blipFill rotWithShape="1">
          <a:blip r:embed="rId7">
            <a:extLst>
              <a:ext uri="{28A0092B-C50C-407E-A947-70E740481C1C}">
                <a14:useLocalDpi xmlns:a14="http://schemas.microsoft.com/office/drawing/2010/main" val="0"/>
              </a:ext>
            </a:extLst>
          </a:blip>
          <a:srcRect t="15414"/>
          <a:stretch/>
        </p:blipFill>
        <p:spPr>
          <a:xfrm>
            <a:off x="6096000" y="3429000"/>
            <a:ext cx="6096000" cy="3429000"/>
          </a:xfrm>
          <a:prstGeom prst="rect">
            <a:avLst/>
          </a:prstGeom>
        </p:spPr>
      </p:pic>
      <p:sp>
        <p:nvSpPr>
          <p:cNvPr id="135" name="Rectangle 13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ame 13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162CECB7-ECF7-4CA6-B3E3-46B59DAAD5CA}"/>
              </a:ext>
            </a:extLst>
          </p:cNvPr>
          <p:cNvSpPr>
            <a:spLocks noGrp="1"/>
          </p:cNvSpPr>
          <p:nvPr>
            <p:ph type="subTitle" idx="1"/>
          </p:nvPr>
        </p:nvSpPr>
        <p:spPr>
          <a:xfrm>
            <a:off x="4093383" y="3514548"/>
            <a:ext cx="3811759" cy="944572"/>
          </a:xfrm>
          <a:noFill/>
        </p:spPr>
        <p:txBody>
          <a:bodyPr vert="horz" lIns="91440" tIns="45720" rIns="91440" bIns="45720" rtlCol="0">
            <a:normAutofit fontScale="85000" lnSpcReduction="10000"/>
          </a:bodyPr>
          <a:lstStyle/>
          <a:p>
            <a:r>
              <a:rPr lang="en-US" sz="400" dirty="0">
                <a:solidFill>
                  <a:srgbClr val="080808"/>
                </a:solidFill>
                <a:latin typeface="Algerian" panose="04020705040A02060702" pitchFamily="82" charset="0"/>
              </a:rPr>
              <a:t>BY</a:t>
            </a:r>
          </a:p>
          <a:p>
            <a:r>
              <a:rPr lang="en-US" sz="1300" dirty="0">
                <a:solidFill>
                  <a:srgbClr val="080808"/>
                </a:solidFill>
                <a:latin typeface="Algerian" panose="04020705040A02060702" pitchFamily="82" charset="0"/>
              </a:rPr>
              <a:t>PATRICK BARRETT, MATT RENTNER, IRINA GASNIKOVA </a:t>
            </a:r>
          </a:p>
          <a:p>
            <a:r>
              <a:rPr lang="en-US" sz="1300" dirty="0">
                <a:solidFill>
                  <a:srgbClr val="080808"/>
                </a:solidFill>
                <a:latin typeface="Algerian" panose="04020705040A02060702" pitchFamily="82" charset="0"/>
              </a:rPr>
              <a:t>AND </a:t>
            </a:r>
          </a:p>
          <a:p>
            <a:r>
              <a:rPr lang="en-US" sz="1300" dirty="0">
                <a:solidFill>
                  <a:srgbClr val="080808"/>
                </a:solidFill>
                <a:latin typeface="Algerian" panose="04020705040A02060702" pitchFamily="82" charset="0"/>
              </a:rPr>
              <a:t>JEMIMA CHELLASWAMY</a:t>
            </a:r>
          </a:p>
          <a:p>
            <a:pPr indent="-228600">
              <a:buFont typeface="Arial" panose="020B0604020202020204" pitchFamily="34" charset="0"/>
              <a:buChar char="•"/>
            </a:pPr>
            <a:endParaRPr lang="en-US" sz="400" dirty="0">
              <a:solidFill>
                <a:srgbClr val="080808"/>
              </a:solidFill>
            </a:endParaRPr>
          </a:p>
        </p:txBody>
      </p:sp>
      <p:sp>
        <p:nvSpPr>
          <p:cNvPr id="2" name="Title 1">
            <a:extLst>
              <a:ext uri="{FF2B5EF4-FFF2-40B4-BE49-F238E27FC236}">
                <a16:creationId xmlns:a16="http://schemas.microsoft.com/office/drawing/2014/main" id="{77F7F4CE-9DBA-4D23-992B-439B556A7E61}"/>
              </a:ext>
            </a:extLst>
          </p:cNvPr>
          <p:cNvSpPr>
            <a:spLocks noGrp="1"/>
          </p:cNvSpPr>
          <p:nvPr>
            <p:ph type="ctrTitle"/>
          </p:nvPr>
        </p:nvSpPr>
        <p:spPr>
          <a:xfrm>
            <a:off x="4286858" y="2235418"/>
            <a:ext cx="3618284" cy="1345720"/>
          </a:xfrm>
          <a:noFill/>
        </p:spPr>
        <p:txBody>
          <a:bodyPr vert="horz" lIns="91440" tIns="45720" rIns="91440" bIns="45720" rtlCol="0" anchor="ctr">
            <a:normAutofit/>
          </a:bodyPr>
          <a:lstStyle/>
          <a:p>
            <a:r>
              <a:rPr lang="en-US" sz="2800" kern="1200" dirty="0">
                <a:solidFill>
                  <a:srgbClr val="080808"/>
                </a:solidFill>
                <a:latin typeface="Baskerville Old Face" panose="02020602080505020303" pitchFamily="18" charset="0"/>
              </a:rPr>
              <a:t>SENTIMENT ANALYSIS -  		BITCOIN</a:t>
            </a:r>
          </a:p>
        </p:txBody>
      </p:sp>
    </p:spTree>
    <p:extLst>
      <p:ext uri="{BB962C8B-B14F-4D97-AF65-F5344CB8AC3E}">
        <p14:creationId xmlns:p14="http://schemas.microsoft.com/office/powerpoint/2010/main" val="3726801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electronics, circuit&#10;&#10;Description automatically generated">
            <a:extLst>
              <a:ext uri="{FF2B5EF4-FFF2-40B4-BE49-F238E27FC236}">
                <a16:creationId xmlns:a16="http://schemas.microsoft.com/office/drawing/2014/main" id="{83A35002-1058-4A36-8656-E34605CA2961}"/>
              </a:ext>
            </a:extLst>
          </p:cNvPr>
          <p:cNvPicPr>
            <a:picLocks noChangeAspect="1"/>
          </p:cNvPicPr>
          <p:nvPr/>
        </p:nvPicPr>
        <p:blipFill rotWithShape="1">
          <a:blip r:embed="rId2">
            <a:extLst>
              <a:ext uri="{28A0092B-C50C-407E-A947-70E740481C1C}">
                <a14:useLocalDpi xmlns:a14="http://schemas.microsoft.com/office/drawing/2010/main" val="0"/>
              </a:ext>
            </a:extLst>
          </a:blip>
          <a:srcRect l="17742" r="19510"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pic>
        <p:nvPicPr>
          <p:cNvPr id="12" name="Content Placeholder 11" descr="Graphical user interface, chart, line chart&#10;&#10;Description automatically generated">
            <a:extLst>
              <a:ext uri="{FF2B5EF4-FFF2-40B4-BE49-F238E27FC236}">
                <a16:creationId xmlns:a16="http://schemas.microsoft.com/office/drawing/2014/main" id="{18D190A0-9149-4BF9-B71B-001982157CD8}"/>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820738"/>
            <a:ext cx="10515600" cy="5118100"/>
          </a:xfrm>
        </p:spPr>
      </p:pic>
      <p:sp>
        <p:nvSpPr>
          <p:cNvPr id="15" name="TextBox 14">
            <a:extLst>
              <a:ext uri="{FF2B5EF4-FFF2-40B4-BE49-F238E27FC236}">
                <a16:creationId xmlns:a16="http://schemas.microsoft.com/office/drawing/2014/main" id="{B4B472F0-24A2-4980-A251-E7E7BA170722}"/>
              </a:ext>
            </a:extLst>
          </p:cNvPr>
          <p:cNvSpPr txBox="1"/>
          <p:nvPr/>
        </p:nvSpPr>
        <p:spPr>
          <a:xfrm>
            <a:off x="-81064" y="5776037"/>
            <a:ext cx="1998483" cy="215444"/>
          </a:xfrm>
          <a:prstGeom prst="rect">
            <a:avLst/>
          </a:prstGeom>
          <a:noFill/>
        </p:spPr>
        <p:txBody>
          <a:bodyPr wrap="square" rtlCol="0">
            <a:spAutoFit/>
          </a:bodyPr>
          <a:lstStyle/>
          <a:p>
            <a:r>
              <a:rPr lang="en-US" sz="800" i="1" dirty="0"/>
              <a:t>*Period: 08/01/2017 – 01/21/2019</a:t>
            </a:r>
          </a:p>
        </p:txBody>
      </p:sp>
      <p:sp>
        <p:nvSpPr>
          <p:cNvPr id="13" name="Rectangle 12">
            <a:extLst>
              <a:ext uri="{FF2B5EF4-FFF2-40B4-BE49-F238E27FC236}">
                <a16:creationId xmlns:a16="http://schemas.microsoft.com/office/drawing/2014/main" id="{71428A28-A95B-4630-AA84-6BAB015168C2}"/>
              </a:ext>
            </a:extLst>
          </p:cNvPr>
          <p:cNvSpPr/>
          <p:nvPr/>
        </p:nvSpPr>
        <p:spPr>
          <a:xfrm>
            <a:off x="-2118" y="10314"/>
            <a:ext cx="12194117" cy="523220"/>
          </a:xfrm>
          <a:prstGeom prst="rect">
            <a:avLst/>
          </a:prstGeom>
          <a:noFill/>
        </p:spPr>
        <p:txBody>
          <a:bodyPr wrap="square" lIns="91440" tIns="45720" rIns="91440" bIns="45720">
            <a:spAutoFit/>
          </a:bodyPr>
          <a:lstStyle/>
          <a:p>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Bitcoin Price and Volume of Negative Tweets</a:t>
            </a:r>
          </a:p>
        </p:txBody>
      </p:sp>
      <p:sp>
        <p:nvSpPr>
          <p:cNvPr id="14" name="Rectangle 13">
            <a:extLst>
              <a:ext uri="{FF2B5EF4-FFF2-40B4-BE49-F238E27FC236}">
                <a16:creationId xmlns:a16="http://schemas.microsoft.com/office/drawing/2014/main" id="{A25F9C97-9AFE-4078-815B-B47032B2AEDC}"/>
              </a:ext>
            </a:extLst>
          </p:cNvPr>
          <p:cNvSpPr/>
          <p:nvPr/>
        </p:nvSpPr>
        <p:spPr>
          <a:xfrm>
            <a:off x="2672179" y="1028385"/>
            <a:ext cx="2171700" cy="4556642"/>
          </a:xfrm>
          <a:prstGeom prst="rect">
            <a:avLst/>
          </a:prstGeom>
          <a:solidFill>
            <a:srgbClr val="FF0000">
              <a:alpha val="7000"/>
            </a:srgb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B9DAA1-0940-4CD6-87E1-BD1D58D7B802}"/>
              </a:ext>
            </a:extLst>
          </p:cNvPr>
          <p:cNvSpPr txBox="1"/>
          <p:nvPr/>
        </p:nvSpPr>
        <p:spPr>
          <a:xfrm>
            <a:off x="5944498" y="1260275"/>
            <a:ext cx="2171700" cy="369332"/>
          </a:xfrm>
          <a:prstGeom prst="rect">
            <a:avLst/>
          </a:prstGeom>
          <a:solidFill>
            <a:schemeClr val="bg1"/>
          </a:solidFill>
          <a:ln>
            <a:solidFill>
              <a:srgbClr val="0070C0"/>
            </a:solidFill>
          </a:ln>
        </p:spPr>
        <p:txBody>
          <a:bodyPr wrap="square" rtlCol="0">
            <a:spAutoFit/>
          </a:bodyPr>
          <a:lstStyle/>
          <a:p>
            <a:r>
              <a:rPr lang="en-US" b="1" dirty="0"/>
              <a:t>Correlation: 60.9%</a:t>
            </a:r>
          </a:p>
        </p:txBody>
      </p:sp>
    </p:spTree>
    <p:extLst>
      <p:ext uri="{BB962C8B-B14F-4D97-AF65-F5344CB8AC3E}">
        <p14:creationId xmlns:p14="http://schemas.microsoft.com/office/powerpoint/2010/main" val="3194329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electronics, circuit&#10;&#10;Description automatically generated">
            <a:extLst>
              <a:ext uri="{FF2B5EF4-FFF2-40B4-BE49-F238E27FC236}">
                <a16:creationId xmlns:a16="http://schemas.microsoft.com/office/drawing/2014/main" id="{83A35002-1058-4A36-8656-E34605CA2961}"/>
              </a:ext>
            </a:extLst>
          </p:cNvPr>
          <p:cNvPicPr>
            <a:picLocks noChangeAspect="1"/>
          </p:cNvPicPr>
          <p:nvPr/>
        </p:nvPicPr>
        <p:blipFill rotWithShape="1">
          <a:blip r:embed="rId2">
            <a:extLst>
              <a:ext uri="{28A0092B-C50C-407E-A947-70E740481C1C}">
                <a14:useLocalDpi xmlns:a14="http://schemas.microsoft.com/office/drawing/2010/main" val="0"/>
              </a:ext>
            </a:extLst>
          </a:blip>
          <a:srcRect l="17742" r="19510"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pic>
        <p:nvPicPr>
          <p:cNvPr id="3" name="Picture 2" descr="Chart, histogram&#10;&#10;Description automatically generated">
            <a:extLst>
              <a:ext uri="{FF2B5EF4-FFF2-40B4-BE49-F238E27FC236}">
                <a16:creationId xmlns:a16="http://schemas.microsoft.com/office/drawing/2014/main" id="{CEBC5188-DE80-4486-98DE-8CF05782D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6" y="835152"/>
            <a:ext cx="10515600" cy="5118799"/>
          </a:xfrm>
          <a:prstGeom prst="rect">
            <a:avLst/>
          </a:prstGeom>
        </p:spPr>
      </p:pic>
      <p:sp>
        <p:nvSpPr>
          <p:cNvPr id="15" name="TextBox 14">
            <a:extLst>
              <a:ext uri="{FF2B5EF4-FFF2-40B4-BE49-F238E27FC236}">
                <a16:creationId xmlns:a16="http://schemas.microsoft.com/office/drawing/2014/main" id="{D255F75F-7F5D-4E8E-BF94-956C85649518}"/>
              </a:ext>
            </a:extLst>
          </p:cNvPr>
          <p:cNvSpPr txBox="1"/>
          <p:nvPr/>
        </p:nvSpPr>
        <p:spPr>
          <a:xfrm>
            <a:off x="-74395" y="5781073"/>
            <a:ext cx="1998483" cy="215444"/>
          </a:xfrm>
          <a:prstGeom prst="rect">
            <a:avLst/>
          </a:prstGeom>
          <a:noFill/>
        </p:spPr>
        <p:txBody>
          <a:bodyPr wrap="square" rtlCol="0">
            <a:spAutoFit/>
          </a:bodyPr>
          <a:lstStyle/>
          <a:p>
            <a:r>
              <a:rPr lang="en-US" sz="800" i="1" dirty="0"/>
              <a:t>*Period: 08/01/2017 – 01/21/2019</a:t>
            </a:r>
          </a:p>
        </p:txBody>
      </p:sp>
      <p:sp>
        <p:nvSpPr>
          <p:cNvPr id="12" name="Rectangle 11">
            <a:extLst>
              <a:ext uri="{FF2B5EF4-FFF2-40B4-BE49-F238E27FC236}">
                <a16:creationId xmlns:a16="http://schemas.microsoft.com/office/drawing/2014/main" id="{2E03D9FE-504A-47EF-985E-CC9DC8D7AB7A}"/>
              </a:ext>
            </a:extLst>
          </p:cNvPr>
          <p:cNvSpPr/>
          <p:nvPr/>
        </p:nvSpPr>
        <p:spPr>
          <a:xfrm>
            <a:off x="-2118" y="10314"/>
            <a:ext cx="12194117" cy="523220"/>
          </a:xfrm>
          <a:prstGeom prst="rect">
            <a:avLst/>
          </a:prstGeom>
          <a:noFill/>
        </p:spPr>
        <p:txBody>
          <a:bodyPr wrap="square" lIns="91440" tIns="45720" rIns="91440" bIns="45720">
            <a:spAutoFit/>
          </a:bodyPr>
          <a:lstStyle/>
          <a:p>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Bitcoin Price and Volume of Neutral Tweets</a:t>
            </a:r>
          </a:p>
        </p:txBody>
      </p:sp>
      <p:sp>
        <p:nvSpPr>
          <p:cNvPr id="13" name="Rectangle 12">
            <a:extLst>
              <a:ext uri="{FF2B5EF4-FFF2-40B4-BE49-F238E27FC236}">
                <a16:creationId xmlns:a16="http://schemas.microsoft.com/office/drawing/2014/main" id="{BF42FC4C-C340-4664-95A2-31521301179B}"/>
              </a:ext>
            </a:extLst>
          </p:cNvPr>
          <p:cNvSpPr/>
          <p:nvPr/>
        </p:nvSpPr>
        <p:spPr>
          <a:xfrm>
            <a:off x="2760956" y="1041513"/>
            <a:ext cx="1805050" cy="4563799"/>
          </a:xfrm>
          <a:prstGeom prst="rect">
            <a:avLst/>
          </a:prstGeom>
          <a:solidFill>
            <a:srgbClr val="FF0000">
              <a:alpha val="6000"/>
            </a:srgb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8791A72-5F1F-49BF-AE0C-08F870481F3E}"/>
              </a:ext>
            </a:extLst>
          </p:cNvPr>
          <p:cNvSpPr txBox="1"/>
          <p:nvPr/>
        </p:nvSpPr>
        <p:spPr>
          <a:xfrm>
            <a:off x="5944498" y="1260275"/>
            <a:ext cx="2171700" cy="369332"/>
          </a:xfrm>
          <a:prstGeom prst="rect">
            <a:avLst/>
          </a:prstGeom>
          <a:solidFill>
            <a:schemeClr val="bg1"/>
          </a:solidFill>
          <a:ln>
            <a:solidFill>
              <a:srgbClr val="0070C0"/>
            </a:solidFill>
          </a:ln>
        </p:spPr>
        <p:txBody>
          <a:bodyPr wrap="square" rtlCol="0">
            <a:spAutoFit/>
          </a:bodyPr>
          <a:lstStyle/>
          <a:p>
            <a:r>
              <a:rPr lang="en-US" b="1" dirty="0"/>
              <a:t>Correlation: 61.6%</a:t>
            </a:r>
          </a:p>
        </p:txBody>
      </p:sp>
    </p:spTree>
    <p:extLst>
      <p:ext uri="{BB962C8B-B14F-4D97-AF65-F5344CB8AC3E}">
        <p14:creationId xmlns:p14="http://schemas.microsoft.com/office/powerpoint/2010/main" val="2505511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electronics, circuit&#10;&#10;Description automatically generated">
            <a:extLst>
              <a:ext uri="{FF2B5EF4-FFF2-40B4-BE49-F238E27FC236}">
                <a16:creationId xmlns:a16="http://schemas.microsoft.com/office/drawing/2014/main" id="{83A35002-1058-4A36-8656-E34605CA2961}"/>
              </a:ext>
            </a:extLst>
          </p:cNvPr>
          <p:cNvPicPr>
            <a:picLocks noChangeAspect="1"/>
          </p:cNvPicPr>
          <p:nvPr/>
        </p:nvPicPr>
        <p:blipFill rotWithShape="1">
          <a:blip r:embed="rId2">
            <a:extLst>
              <a:ext uri="{28A0092B-C50C-407E-A947-70E740481C1C}">
                <a14:useLocalDpi xmlns:a14="http://schemas.microsoft.com/office/drawing/2010/main" val="0"/>
              </a:ext>
            </a:extLst>
          </a:blip>
          <a:srcRect l="17742" r="19510"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pic>
        <p:nvPicPr>
          <p:cNvPr id="3" name="Picture 2" descr="Chart, histogram&#10;&#10;Description automatically generated">
            <a:extLst>
              <a:ext uri="{FF2B5EF4-FFF2-40B4-BE49-F238E27FC236}">
                <a16:creationId xmlns:a16="http://schemas.microsoft.com/office/drawing/2014/main" id="{CEBC5188-DE80-4486-98DE-8CF05782D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33" y="826805"/>
            <a:ext cx="5852160" cy="2848724"/>
          </a:xfrm>
          <a:prstGeom prst="rect">
            <a:avLst/>
          </a:prstGeom>
        </p:spPr>
      </p:pic>
      <p:pic>
        <p:nvPicPr>
          <p:cNvPr id="12" name="Content Placeholder 15" descr="Graphical user interface, chart&#10;&#10;Description automatically generated">
            <a:extLst>
              <a:ext uri="{FF2B5EF4-FFF2-40B4-BE49-F238E27FC236}">
                <a16:creationId xmlns:a16="http://schemas.microsoft.com/office/drawing/2014/main" id="{FA3A2D5A-735D-4C56-9685-A0BF143DA855}"/>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6340475" y="817563"/>
            <a:ext cx="5851525" cy="2849562"/>
          </a:xfrm>
        </p:spPr>
      </p:pic>
      <p:pic>
        <p:nvPicPr>
          <p:cNvPr id="13" name="Content Placeholder 11" descr="Graphical user interface, chart, line chart&#10;&#10;Description automatically generated">
            <a:extLst>
              <a:ext uri="{FF2B5EF4-FFF2-40B4-BE49-F238E27FC236}">
                <a16:creationId xmlns:a16="http://schemas.microsoft.com/office/drawing/2014/main" id="{0701EA43-C6F6-40E7-A26D-D3CC3A239B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2588" y="3798605"/>
            <a:ext cx="5852160" cy="2848724"/>
          </a:xfrm>
          <a:prstGeom prst="rect">
            <a:avLst/>
          </a:prstGeom>
        </p:spPr>
      </p:pic>
      <p:sp>
        <p:nvSpPr>
          <p:cNvPr id="4" name="Rectangle 3">
            <a:extLst>
              <a:ext uri="{FF2B5EF4-FFF2-40B4-BE49-F238E27FC236}">
                <a16:creationId xmlns:a16="http://schemas.microsoft.com/office/drawing/2014/main" id="{34C451D1-5E36-4BDD-9D14-0A84EA7110DF}"/>
              </a:ext>
            </a:extLst>
          </p:cNvPr>
          <p:cNvSpPr/>
          <p:nvPr/>
        </p:nvSpPr>
        <p:spPr>
          <a:xfrm>
            <a:off x="-2118" y="10314"/>
            <a:ext cx="12194117" cy="523220"/>
          </a:xfrm>
          <a:prstGeom prst="rect">
            <a:avLst/>
          </a:prstGeom>
          <a:noFill/>
        </p:spPr>
        <p:txBody>
          <a:bodyPr wrap="square" lIns="91440" tIns="45720" rIns="91440" bIns="45720">
            <a:spAutoFit/>
          </a:bodyPr>
          <a:lstStyle/>
          <a:p>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Bitcoin Price and Volume of Positive, Negative, and Neutral Tweets</a:t>
            </a:r>
          </a:p>
        </p:txBody>
      </p:sp>
      <p:sp>
        <p:nvSpPr>
          <p:cNvPr id="15" name="TextBox 14">
            <a:extLst>
              <a:ext uri="{FF2B5EF4-FFF2-40B4-BE49-F238E27FC236}">
                <a16:creationId xmlns:a16="http://schemas.microsoft.com/office/drawing/2014/main" id="{D255F75F-7F5D-4E8E-BF94-956C85649518}"/>
              </a:ext>
            </a:extLst>
          </p:cNvPr>
          <p:cNvSpPr txBox="1"/>
          <p:nvPr/>
        </p:nvSpPr>
        <p:spPr>
          <a:xfrm>
            <a:off x="2840673" y="6509986"/>
            <a:ext cx="1998483" cy="184666"/>
          </a:xfrm>
          <a:prstGeom prst="rect">
            <a:avLst/>
          </a:prstGeom>
          <a:noFill/>
        </p:spPr>
        <p:txBody>
          <a:bodyPr wrap="square" rtlCol="0">
            <a:spAutoFit/>
          </a:bodyPr>
          <a:lstStyle/>
          <a:p>
            <a:r>
              <a:rPr lang="en-US" sz="600" i="1" dirty="0"/>
              <a:t>*Period: 08/01/2017 – 01/21/2019</a:t>
            </a:r>
          </a:p>
        </p:txBody>
      </p:sp>
      <p:sp>
        <p:nvSpPr>
          <p:cNvPr id="14" name="TextBox 13">
            <a:extLst>
              <a:ext uri="{FF2B5EF4-FFF2-40B4-BE49-F238E27FC236}">
                <a16:creationId xmlns:a16="http://schemas.microsoft.com/office/drawing/2014/main" id="{9E2E8E8C-6308-48C3-8110-393193D7CE8B}"/>
              </a:ext>
            </a:extLst>
          </p:cNvPr>
          <p:cNvSpPr txBox="1"/>
          <p:nvPr/>
        </p:nvSpPr>
        <p:spPr>
          <a:xfrm>
            <a:off x="54512" y="3538001"/>
            <a:ext cx="1998483" cy="184666"/>
          </a:xfrm>
          <a:prstGeom prst="rect">
            <a:avLst/>
          </a:prstGeom>
          <a:noFill/>
        </p:spPr>
        <p:txBody>
          <a:bodyPr wrap="square" rtlCol="0">
            <a:spAutoFit/>
          </a:bodyPr>
          <a:lstStyle/>
          <a:p>
            <a:r>
              <a:rPr lang="en-US" sz="600" i="1" dirty="0"/>
              <a:t>*Period: 08/01/2017 – 01/21/2019</a:t>
            </a:r>
          </a:p>
        </p:txBody>
      </p:sp>
      <p:sp>
        <p:nvSpPr>
          <p:cNvPr id="16" name="TextBox 15">
            <a:extLst>
              <a:ext uri="{FF2B5EF4-FFF2-40B4-BE49-F238E27FC236}">
                <a16:creationId xmlns:a16="http://schemas.microsoft.com/office/drawing/2014/main" id="{410EA6C0-C91C-4E6B-A894-B5EF41B87D2D}"/>
              </a:ext>
            </a:extLst>
          </p:cNvPr>
          <p:cNvSpPr txBox="1"/>
          <p:nvPr/>
        </p:nvSpPr>
        <p:spPr>
          <a:xfrm>
            <a:off x="6267340" y="3529801"/>
            <a:ext cx="1998483" cy="184666"/>
          </a:xfrm>
          <a:prstGeom prst="rect">
            <a:avLst/>
          </a:prstGeom>
          <a:noFill/>
        </p:spPr>
        <p:txBody>
          <a:bodyPr wrap="square" rtlCol="0">
            <a:spAutoFit/>
          </a:bodyPr>
          <a:lstStyle/>
          <a:p>
            <a:r>
              <a:rPr lang="en-US" sz="600" i="1" dirty="0"/>
              <a:t>*Period: 08/01/2017 – 01/21/2019</a:t>
            </a:r>
          </a:p>
        </p:txBody>
      </p:sp>
    </p:spTree>
    <p:extLst>
      <p:ext uri="{BB962C8B-B14F-4D97-AF65-F5344CB8AC3E}">
        <p14:creationId xmlns:p14="http://schemas.microsoft.com/office/powerpoint/2010/main" val="1582955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6F05-2484-469B-9FC1-D1589EBDBC71}"/>
              </a:ext>
            </a:extLst>
          </p:cNvPr>
          <p:cNvSpPr>
            <a:spLocks noGrp="1"/>
          </p:cNvSpPr>
          <p:nvPr>
            <p:ph type="title" idx="4294967295"/>
          </p:nvPr>
        </p:nvSpPr>
        <p:spPr>
          <a:xfrm>
            <a:off x="0" y="1709738"/>
            <a:ext cx="10515600" cy="1190625"/>
          </a:xfrm>
          <a:solidFill>
            <a:schemeClr val="bg2"/>
          </a:solidFill>
        </p:spPr>
        <p:txBody>
          <a:bodyPr anchor="ctr">
            <a:normAutofit fontScale="90000"/>
          </a:bodyPr>
          <a:lstStyle/>
          <a:p>
            <a:pPr algn="ctr"/>
            <a:r>
              <a:rPr lang="en-US" sz="4400" dirty="0"/>
              <a:t>Comparing Bitcoin Volume and Twitter Sentiment</a:t>
            </a:r>
          </a:p>
        </p:txBody>
      </p:sp>
    </p:spTree>
    <p:extLst>
      <p:ext uri="{BB962C8B-B14F-4D97-AF65-F5344CB8AC3E}">
        <p14:creationId xmlns:p14="http://schemas.microsoft.com/office/powerpoint/2010/main" val="2133409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 y="782767"/>
            <a:ext cx="10100603" cy="5292466"/>
          </a:xfrm>
          <a:prstGeom prst="rect">
            <a:avLst/>
          </a:prstGeom>
        </p:spPr>
      </p:pic>
      <p:sp>
        <p:nvSpPr>
          <p:cNvPr id="5" name="TextBox 4">
            <a:extLst>
              <a:ext uri="{FF2B5EF4-FFF2-40B4-BE49-F238E27FC236}">
                <a16:creationId xmlns:a16="http://schemas.microsoft.com/office/drawing/2014/main" id="{35C632A3-65BB-7149-A444-E08B9EADB86F}"/>
              </a:ext>
            </a:extLst>
          </p:cNvPr>
          <p:cNvSpPr txBox="1"/>
          <p:nvPr/>
        </p:nvSpPr>
        <p:spPr>
          <a:xfrm>
            <a:off x="5615729" y="1260006"/>
            <a:ext cx="2171700" cy="369332"/>
          </a:xfrm>
          <a:prstGeom prst="rect">
            <a:avLst/>
          </a:prstGeom>
          <a:solidFill>
            <a:schemeClr val="bg1"/>
          </a:solidFill>
          <a:ln>
            <a:solidFill>
              <a:srgbClr val="0070C0"/>
            </a:solidFill>
          </a:ln>
        </p:spPr>
        <p:txBody>
          <a:bodyPr wrap="square" rtlCol="0">
            <a:spAutoFit/>
          </a:bodyPr>
          <a:lstStyle/>
          <a:p>
            <a:r>
              <a:rPr lang="en-US" b="1" dirty="0"/>
              <a:t>Correlation: 81%</a:t>
            </a:r>
          </a:p>
        </p:txBody>
      </p:sp>
      <p:sp>
        <p:nvSpPr>
          <p:cNvPr id="6" name="Rectangle 5">
            <a:extLst>
              <a:ext uri="{FF2B5EF4-FFF2-40B4-BE49-F238E27FC236}">
                <a16:creationId xmlns:a16="http://schemas.microsoft.com/office/drawing/2014/main" id="{828FA385-8884-7F47-8964-A0BFBB5BD181}"/>
              </a:ext>
            </a:extLst>
          </p:cNvPr>
          <p:cNvSpPr/>
          <p:nvPr/>
        </p:nvSpPr>
        <p:spPr>
          <a:xfrm>
            <a:off x="-2118" y="10314"/>
            <a:ext cx="12194117" cy="523220"/>
          </a:xfrm>
          <a:prstGeom prst="rect">
            <a:avLst/>
          </a:prstGeom>
          <a:noFill/>
        </p:spPr>
        <p:txBody>
          <a:bodyPr wrap="square" lIns="91440" tIns="45720" rIns="91440" bIns="45720">
            <a:spAutoFit/>
          </a:bodyPr>
          <a:lstStyle/>
          <a:p>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Bitcoin Volume and Closing Price</a:t>
            </a:r>
          </a:p>
        </p:txBody>
      </p:sp>
    </p:spTree>
    <p:extLst>
      <p:ext uri="{BB962C8B-B14F-4D97-AF65-F5344CB8AC3E}">
        <p14:creationId xmlns:p14="http://schemas.microsoft.com/office/powerpoint/2010/main" val="655594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 y="720974"/>
            <a:ext cx="10255349" cy="5416062"/>
          </a:xfrm>
          <a:prstGeom prst="rect">
            <a:avLst/>
          </a:prstGeom>
        </p:spPr>
      </p:pic>
      <p:sp>
        <p:nvSpPr>
          <p:cNvPr id="4" name="TextBox 3">
            <a:extLst>
              <a:ext uri="{FF2B5EF4-FFF2-40B4-BE49-F238E27FC236}">
                <a16:creationId xmlns:a16="http://schemas.microsoft.com/office/drawing/2014/main" id="{2135D682-7076-EE45-AB48-DB7B0F2BA19E}"/>
              </a:ext>
            </a:extLst>
          </p:cNvPr>
          <p:cNvSpPr txBox="1"/>
          <p:nvPr/>
        </p:nvSpPr>
        <p:spPr>
          <a:xfrm>
            <a:off x="5595185" y="1260006"/>
            <a:ext cx="2171700" cy="369332"/>
          </a:xfrm>
          <a:prstGeom prst="rect">
            <a:avLst/>
          </a:prstGeom>
          <a:solidFill>
            <a:schemeClr val="bg1"/>
          </a:solidFill>
          <a:ln>
            <a:solidFill>
              <a:srgbClr val="0070C0"/>
            </a:solidFill>
          </a:ln>
        </p:spPr>
        <p:txBody>
          <a:bodyPr wrap="square" rtlCol="0">
            <a:spAutoFit/>
          </a:bodyPr>
          <a:lstStyle/>
          <a:p>
            <a:r>
              <a:rPr lang="en-US" b="1" dirty="0"/>
              <a:t>Correlation: 71%</a:t>
            </a:r>
          </a:p>
        </p:txBody>
      </p:sp>
      <p:sp>
        <p:nvSpPr>
          <p:cNvPr id="5" name="Rectangle 4">
            <a:extLst>
              <a:ext uri="{FF2B5EF4-FFF2-40B4-BE49-F238E27FC236}">
                <a16:creationId xmlns:a16="http://schemas.microsoft.com/office/drawing/2014/main" id="{BBA03216-17F3-2B4C-95A4-889BC4EEA95C}"/>
              </a:ext>
            </a:extLst>
          </p:cNvPr>
          <p:cNvSpPr/>
          <p:nvPr/>
        </p:nvSpPr>
        <p:spPr>
          <a:xfrm>
            <a:off x="-2118" y="10314"/>
            <a:ext cx="12194117" cy="523220"/>
          </a:xfrm>
          <a:prstGeom prst="rect">
            <a:avLst/>
          </a:prstGeom>
          <a:noFill/>
        </p:spPr>
        <p:txBody>
          <a:bodyPr wrap="square" lIns="91440" tIns="45720" rIns="91440" bIns="45720">
            <a:spAutoFit/>
          </a:bodyPr>
          <a:lstStyle/>
          <a:p>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Bitcoin Volume and Positive</a:t>
            </a: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Tweets</a:t>
            </a:r>
          </a:p>
        </p:txBody>
      </p:sp>
    </p:spTree>
    <p:extLst>
      <p:ext uri="{BB962C8B-B14F-4D97-AF65-F5344CB8AC3E}">
        <p14:creationId xmlns:p14="http://schemas.microsoft.com/office/powerpoint/2010/main" val="2319923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 y="928469"/>
            <a:ext cx="10030264" cy="4951826"/>
          </a:xfrm>
          <a:prstGeom prst="rect">
            <a:avLst/>
          </a:prstGeom>
        </p:spPr>
      </p:pic>
      <p:sp>
        <p:nvSpPr>
          <p:cNvPr id="4" name="TextBox 3">
            <a:extLst>
              <a:ext uri="{FF2B5EF4-FFF2-40B4-BE49-F238E27FC236}">
                <a16:creationId xmlns:a16="http://schemas.microsoft.com/office/drawing/2014/main" id="{10C8832B-5690-6648-895F-0844512D8611}"/>
              </a:ext>
            </a:extLst>
          </p:cNvPr>
          <p:cNvSpPr txBox="1"/>
          <p:nvPr/>
        </p:nvSpPr>
        <p:spPr>
          <a:xfrm>
            <a:off x="5636277" y="1260006"/>
            <a:ext cx="2171700" cy="369332"/>
          </a:xfrm>
          <a:prstGeom prst="rect">
            <a:avLst/>
          </a:prstGeom>
          <a:solidFill>
            <a:schemeClr val="bg1"/>
          </a:solidFill>
          <a:ln>
            <a:solidFill>
              <a:srgbClr val="0070C0"/>
            </a:solidFill>
          </a:ln>
        </p:spPr>
        <p:txBody>
          <a:bodyPr wrap="square" rtlCol="0">
            <a:spAutoFit/>
          </a:bodyPr>
          <a:lstStyle/>
          <a:p>
            <a:r>
              <a:rPr lang="en-US" b="1" dirty="0"/>
              <a:t>Correlation: 70%</a:t>
            </a:r>
          </a:p>
        </p:txBody>
      </p:sp>
      <p:sp>
        <p:nvSpPr>
          <p:cNvPr id="5" name="Rectangle 4">
            <a:extLst>
              <a:ext uri="{FF2B5EF4-FFF2-40B4-BE49-F238E27FC236}">
                <a16:creationId xmlns:a16="http://schemas.microsoft.com/office/drawing/2014/main" id="{CFDE419A-939D-7C4F-B798-5D0AC53723E8}"/>
              </a:ext>
            </a:extLst>
          </p:cNvPr>
          <p:cNvSpPr/>
          <p:nvPr/>
        </p:nvSpPr>
        <p:spPr>
          <a:xfrm>
            <a:off x="-2118" y="10314"/>
            <a:ext cx="12194117" cy="523220"/>
          </a:xfrm>
          <a:prstGeom prst="rect">
            <a:avLst/>
          </a:prstGeom>
          <a:noFill/>
        </p:spPr>
        <p:txBody>
          <a:bodyPr wrap="square" lIns="91440" tIns="45720" rIns="91440" bIns="45720">
            <a:spAutoFit/>
          </a:bodyPr>
          <a:lstStyle/>
          <a:p>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Bitcoin Volume and </a:t>
            </a: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Negative </a:t>
            </a:r>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Tweets</a:t>
            </a:r>
          </a:p>
        </p:txBody>
      </p:sp>
    </p:spTree>
    <p:extLst>
      <p:ext uri="{BB962C8B-B14F-4D97-AF65-F5344CB8AC3E}">
        <p14:creationId xmlns:p14="http://schemas.microsoft.com/office/powerpoint/2010/main" val="674998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 y="745587"/>
            <a:ext cx="9664503" cy="5433651"/>
          </a:xfrm>
          <a:prstGeom prst="rect">
            <a:avLst/>
          </a:prstGeom>
        </p:spPr>
      </p:pic>
      <p:sp>
        <p:nvSpPr>
          <p:cNvPr id="4" name="TextBox 3">
            <a:extLst>
              <a:ext uri="{FF2B5EF4-FFF2-40B4-BE49-F238E27FC236}">
                <a16:creationId xmlns:a16="http://schemas.microsoft.com/office/drawing/2014/main" id="{342BA8E0-D722-2B42-B2C6-8F5937AC517E}"/>
              </a:ext>
            </a:extLst>
          </p:cNvPr>
          <p:cNvSpPr txBox="1"/>
          <p:nvPr/>
        </p:nvSpPr>
        <p:spPr>
          <a:xfrm>
            <a:off x="5410252" y="1260006"/>
            <a:ext cx="2171700" cy="369332"/>
          </a:xfrm>
          <a:prstGeom prst="rect">
            <a:avLst/>
          </a:prstGeom>
          <a:solidFill>
            <a:schemeClr val="bg1"/>
          </a:solidFill>
          <a:ln>
            <a:solidFill>
              <a:srgbClr val="0070C0"/>
            </a:solidFill>
          </a:ln>
        </p:spPr>
        <p:txBody>
          <a:bodyPr wrap="square" rtlCol="0">
            <a:spAutoFit/>
          </a:bodyPr>
          <a:lstStyle/>
          <a:p>
            <a:r>
              <a:rPr lang="en-US" b="1" dirty="0"/>
              <a:t>Correlation: 61%</a:t>
            </a:r>
          </a:p>
        </p:txBody>
      </p:sp>
      <p:sp>
        <p:nvSpPr>
          <p:cNvPr id="5" name="Rectangle 4">
            <a:extLst>
              <a:ext uri="{FF2B5EF4-FFF2-40B4-BE49-F238E27FC236}">
                <a16:creationId xmlns:a16="http://schemas.microsoft.com/office/drawing/2014/main" id="{1A2291BB-8F14-3743-AC9B-1728B8C577BA}"/>
              </a:ext>
            </a:extLst>
          </p:cNvPr>
          <p:cNvSpPr/>
          <p:nvPr/>
        </p:nvSpPr>
        <p:spPr>
          <a:xfrm>
            <a:off x="-2118" y="10314"/>
            <a:ext cx="12194117" cy="523220"/>
          </a:xfrm>
          <a:prstGeom prst="rect">
            <a:avLst/>
          </a:prstGeom>
          <a:noFill/>
        </p:spPr>
        <p:txBody>
          <a:bodyPr wrap="square" lIns="91440" tIns="45720" rIns="91440" bIns="45720">
            <a:spAutoFit/>
          </a:bodyPr>
          <a:lstStyle/>
          <a:p>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Bitcoin Volume and </a:t>
            </a: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Neutral </a:t>
            </a:r>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Tweets</a:t>
            </a:r>
          </a:p>
        </p:txBody>
      </p:sp>
    </p:spTree>
    <p:extLst>
      <p:ext uri="{BB962C8B-B14F-4D97-AF65-F5344CB8AC3E}">
        <p14:creationId xmlns:p14="http://schemas.microsoft.com/office/powerpoint/2010/main" val="686521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03716" y="1627098"/>
            <a:ext cx="9312812" cy="646331"/>
          </a:xfrm>
          <a:prstGeom prst="rect">
            <a:avLst/>
          </a:prstGeom>
          <a:noFill/>
        </p:spPr>
        <p:txBody>
          <a:bodyPr wrap="square" rtlCol="0">
            <a:spAutoFit/>
          </a:bodyPr>
          <a:lstStyle/>
          <a:p>
            <a:pPr algn="ctr"/>
            <a:r>
              <a:rPr lang="en-US" sz="3600" dirty="0">
                <a:solidFill>
                  <a:schemeClr val="bg1"/>
                </a:solidFill>
              </a:rPr>
              <a:t>Correlation between tweets and BTC Volume ($)</a:t>
            </a:r>
          </a:p>
        </p:txBody>
      </p:sp>
      <p:graphicFrame>
        <p:nvGraphicFramePr>
          <p:cNvPr id="8" name="Table 7"/>
          <p:cNvGraphicFramePr>
            <a:graphicFrameLocks noGrp="1"/>
          </p:cNvGraphicFramePr>
          <p:nvPr/>
        </p:nvGraphicFramePr>
        <p:xfrm>
          <a:off x="1189271" y="3937059"/>
          <a:ext cx="4789498" cy="1195754"/>
        </p:xfrm>
        <a:graphic>
          <a:graphicData uri="http://schemas.openxmlformats.org/drawingml/2006/table">
            <a:tbl>
              <a:tblPr firstRow="1" bandRow="1">
                <a:tableStyleId>{073A0DAA-6AF3-43AB-8588-CEC1D06C72B9}</a:tableStyleId>
              </a:tblPr>
              <a:tblGrid>
                <a:gridCol w="1231312">
                  <a:extLst>
                    <a:ext uri="{9D8B030D-6E8A-4147-A177-3AD203B41FA5}">
                      <a16:colId xmlns:a16="http://schemas.microsoft.com/office/drawing/2014/main" val="2385428700"/>
                    </a:ext>
                  </a:extLst>
                </a:gridCol>
                <a:gridCol w="1172541">
                  <a:extLst>
                    <a:ext uri="{9D8B030D-6E8A-4147-A177-3AD203B41FA5}">
                      <a16:colId xmlns:a16="http://schemas.microsoft.com/office/drawing/2014/main" val="382987206"/>
                    </a:ext>
                  </a:extLst>
                </a:gridCol>
                <a:gridCol w="1133621">
                  <a:extLst>
                    <a:ext uri="{9D8B030D-6E8A-4147-A177-3AD203B41FA5}">
                      <a16:colId xmlns:a16="http://schemas.microsoft.com/office/drawing/2014/main" val="3598262332"/>
                    </a:ext>
                  </a:extLst>
                </a:gridCol>
                <a:gridCol w="1252024">
                  <a:extLst>
                    <a:ext uri="{9D8B030D-6E8A-4147-A177-3AD203B41FA5}">
                      <a16:colId xmlns:a16="http://schemas.microsoft.com/office/drawing/2014/main" val="4098972352"/>
                    </a:ext>
                  </a:extLst>
                </a:gridCol>
              </a:tblGrid>
              <a:tr h="689493">
                <a:tc>
                  <a:txBody>
                    <a:bodyPr/>
                    <a:lstStyle/>
                    <a:p>
                      <a:endParaRPr lang="en-US" dirty="0"/>
                    </a:p>
                  </a:txBody>
                  <a:tcPr/>
                </a:tc>
                <a:tc>
                  <a:txBody>
                    <a:bodyPr/>
                    <a:lstStyle/>
                    <a:p>
                      <a:r>
                        <a:rPr lang="en-US" dirty="0">
                          <a:solidFill>
                            <a:schemeClr val="bg1"/>
                          </a:solidFill>
                        </a:rPr>
                        <a:t>Neutral</a:t>
                      </a:r>
                      <a:r>
                        <a:rPr lang="en-US" baseline="0" dirty="0">
                          <a:solidFill>
                            <a:schemeClr val="bg1"/>
                          </a:solidFill>
                        </a:rPr>
                        <a:t> Tweets</a:t>
                      </a:r>
                      <a:endParaRPr lang="en-US" dirty="0">
                        <a:solidFill>
                          <a:schemeClr val="bg1"/>
                        </a:solidFill>
                      </a:endParaRPr>
                    </a:p>
                  </a:txBody>
                  <a:tcPr/>
                </a:tc>
                <a:tc>
                  <a:txBody>
                    <a:bodyPr/>
                    <a:lstStyle/>
                    <a:p>
                      <a:r>
                        <a:rPr lang="en-US" dirty="0"/>
                        <a:t>Positive Tweets</a:t>
                      </a:r>
                    </a:p>
                  </a:txBody>
                  <a:tcPr/>
                </a:tc>
                <a:tc>
                  <a:txBody>
                    <a:bodyPr/>
                    <a:lstStyle/>
                    <a:p>
                      <a:r>
                        <a:rPr lang="en-US" dirty="0"/>
                        <a:t>Negative Tweets</a:t>
                      </a:r>
                    </a:p>
                  </a:txBody>
                  <a:tcPr/>
                </a:tc>
                <a:extLst>
                  <a:ext uri="{0D108BD9-81ED-4DB2-BD59-A6C34878D82A}">
                    <a16:rowId xmlns:a16="http://schemas.microsoft.com/office/drawing/2014/main" val="3611235201"/>
                  </a:ext>
                </a:extLst>
              </a:tr>
              <a:tr h="506261">
                <a:tc>
                  <a:txBody>
                    <a:bodyPr/>
                    <a:lstStyle/>
                    <a:p>
                      <a:r>
                        <a:rPr lang="en-US" dirty="0"/>
                        <a:t>Correlation</a:t>
                      </a:r>
                    </a:p>
                  </a:txBody>
                  <a:tcPr/>
                </a:tc>
                <a:tc>
                  <a:txBody>
                    <a:bodyPr/>
                    <a:lstStyle/>
                    <a:p>
                      <a:r>
                        <a:rPr lang="en-US" dirty="0"/>
                        <a:t>0.61</a:t>
                      </a:r>
                    </a:p>
                  </a:txBody>
                  <a:tcPr/>
                </a:tc>
                <a:tc>
                  <a:txBody>
                    <a:bodyPr/>
                    <a:lstStyle/>
                    <a:p>
                      <a:r>
                        <a:rPr lang="en-US" dirty="0"/>
                        <a:t>0.71</a:t>
                      </a:r>
                    </a:p>
                  </a:txBody>
                  <a:tcPr/>
                </a:tc>
                <a:tc>
                  <a:txBody>
                    <a:bodyPr/>
                    <a:lstStyle/>
                    <a:p>
                      <a:r>
                        <a:rPr lang="en-US" dirty="0"/>
                        <a:t>0.70</a:t>
                      </a:r>
                    </a:p>
                  </a:txBody>
                  <a:tcPr/>
                </a:tc>
                <a:extLst>
                  <a:ext uri="{0D108BD9-81ED-4DB2-BD59-A6C34878D82A}">
                    <a16:rowId xmlns:a16="http://schemas.microsoft.com/office/drawing/2014/main" val="433057571"/>
                  </a:ext>
                </a:extLst>
              </a:tr>
            </a:tbl>
          </a:graphicData>
        </a:graphic>
      </p:graphicFrame>
    </p:spTree>
    <p:extLst>
      <p:ext uri="{BB962C8B-B14F-4D97-AF65-F5344CB8AC3E}">
        <p14:creationId xmlns:p14="http://schemas.microsoft.com/office/powerpoint/2010/main" val="2953341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6F05-2484-469B-9FC1-D1589EBDBC71}"/>
              </a:ext>
            </a:extLst>
          </p:cNvPr>
          <p:cNvSpPr>
            <a:spLocks noGrp="1"/>
          </p:cNvSpPr>
          <p:nvPr>
            <p:ph type="title" idx="4294967295"/>
          </p:nvPr>
        </p:nvSpPr>
        <p:spPr>
          <a:xfrm>
            <a:off x="0" y="1709738"/>
            <a:ext cx="10515600" cy="1190625"/>
          </a:xfrm>
          <a:solidFill>
            <a:schemeClr val="bg2"/>
          </a:solidFill>
        </p:spPr>
        <p:txBody>
          <a:bodyPr anchor="ctr">
            <a:normAutofit fontScale="90000"/>
          </a:bodyPr>
          <a:lstStyle/>
          <a:p>
            <a:pPr algn="ctr"/>
            <a:r>
              <a:rPr lang="en-US" sz="4400" dirty="0"/>
              <a:t>Regression Analysis: Tweet Sentiment impacts on Bitcoin Volume and Price</a:t>
            </a:r>
          </a:p>
        </p:txBody>
      </p:sp>
    </p:spTree>
    <p:extLst>
      <p:ext uri="{BB962C8B-B14F-4D97-AF65-F5344CB8AC3E}">
        <p14:creationId xmlns:p14="http://schemas.microsoft.com/office/powerpoint/2010/main" val="303193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light, bright, outdoor object, night&#10;&#10;Description automatically generated">
            <a:extLst>
              <a:ext uri="{FF2B5EF4-FFF2-40B4-BE49-F238E27FC236}">
                <a16:creationId xmlns:a16="http://schemas.microsoft.com/office/drawing/2014/main" id="{8E02CA8A-FF09-48B3-A3AE-D573BB83B2CF}"/>
              </a:ext>
            </a:extLst>
          </p:cNvPr>
          <p:cNvPicPr>
            <a:picLocks noChangeAspect="1"/>
          </p:cNvPicPr>
          <p:nvPr/>
        </p:nvPicPr>
        <p:blipFill rotWithShape="1">
          <a:blip r:embed="rId2">
            <a:extLst>
              <a:ext uri="{28A0092B-C50C-407E-A947-70E740481C1C}">
                <a14:useLocalDpi xmlns:a14="http://schemas.microsoft.com/office/drawing/2010/main" val="0"/>
              </a:ext>
            </a:extLst>
          </a:blip>
          <a:srcRect l="9151" r="12553"/>
          <a:stretch/>
        </p:blipFill>
        <p:spPr>
          <a:xfrm>
            <a:off x="4117521" y="10"/>
            <a:ext cx="8074479" cy="6857990"/>
          </a:xfrm>
          <a:prstGeom prst="rect">
            <a:avLst/>
          </a:prstGeom>
        </p:spPr>
      </p:pic>
      <p:sp>
        <p:nvSpPr>
          <p:cNvPr id="14" name="Freeform: Shape 1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B80463-346B-418C-BFC9-79142121CBDC}"/>
              </a:ext>
            </a:extLst>
          </p:cNvPr>
          <p:cNvSpPr>
            <a:spLocks noGrp="1"/>
          </p:cNvSpPr>
          <p:nvPr>
            <p:ph type="title"/>
          </p:nvPr>
        </p:nvSpPr>
        <p:spPr>
          <a:xfrm>
            <a:off x="572363" y="397853"/>
            <a:ext cx="4352185" cy="1325563"/>
          </a:xfrm>
        </p:spPr>
        <p:txBody>
          <a:bodyPr>
            <a:normAutofit/>
          </a:bodyPr>
          <a:lstStyle/>
          <a:p>
            <a:r>
              <a:rPr lang="en-US" dirty="0"/>
              <a:t>INTRODUCTION - </a:t>
            </a:r>
            <a:br>
              <a:rPr lang="en-US" dirty="0"/>
            </a:br>
            <a:r>
              <a:rPr lang="en-US" dirty="0"/>
              <a:t>BITCOIN</a:t>
            </a:r>
          </a:p>
        </p:txBody>
      </p:sp>
      <p:sp>
        <p:nvSpPr>
          <p:cNvPr id="9" name="Content Placeholder 8">
            <a:extLst>
              <a:ext uri="{FF2B5EF4-FFF2-40B4-BE49-F238E27FC236}">
                <a16:creationId xmlns:a16="http://schemas.microsoft.com/office/drawing/2014/main" id="{7477F8CA-9E9B-4DEF-868C-FA55B8B2027F}"/>
              </a:ext>
            </a:extLst>
          </p:cNvPr>
          <p:cNvSpPr>
            <a:spLocks noGrp="1"/>
          </p:cNvSpPr>
          <p:nvPr>
            <p:ph idx="1"/>
          </p:nvPr>
        </p:nvSpPr>
        <p:spPr>
          <a:xfrm>
            <a:off x="572363" y="1915957"/>
            <a:ext cx="5291328" cy="4338343"/>
          </a:xfrm>
        </p:spPr>
        <p:txBody>
          <a:bodyPr>
            <a:normAutofit fontScale="85000" lnSpcReduction="20000"/>
          </a:bodyPr>
          <a:lstStyle/>
          <a:p>
            <a:r>
              <a:rPr lang="en-US" sz="2000" dirty="0"/>
              <a:t>Best known </a:t>
            </a:r>
            <a:r>
              <a:rPr lang="en-US" sz="2000" b="1" dirty="0"/>
              <a:t>cryptocurrency </a:t>
            </a:r>
            <a:r>
              <a:rPr lang="en-US" sz="2000" dirty="0"/>
              <a:t>(encryption techniques used to secure the network).</a:t>
            </a:r>
          </a:p>
          <a:p>
            <a:r>
              <a:rPr lang="en-US" sz="2000" dirty="0"/>
              <a:t>Bitcoins are stored in </a:t>
            </a:r>
            <a:r>
              <a:rPr lang="en-US" sz="2000" b="1" dirty="0"/>
              <a:t>digital wallet app</a:t>
            </a:r>
            <a:r>
              <a:rPr lang="en-US" sz="2000" dirty="0"/>
              <a:t>.</a:t>
            </a:r>
          </a:p>
          <a:p>
            <a:r>
              <a:rPr lang="en-US" sz="2000" dirty="0"/>
              <a:t>Can be transacted between people via digital wallet.</a:t>
            </a:r>
          </a:p>
          <a:p>
            <a:r>
              <a:rPr lang="en-US" sz="2000" dirty="0"/>
              <a:t>Each of these transactions has been stored in </a:t>
            </a:r>
            <a:r>
              <a:rPr lang="en-US" sz="2000" b="1" dirty="0"/>
              <a:t>public list </a:t>
            </a:r>
            <a:r>
              <a:rPr lang="en-US" sz="2000" dirty="0"/>
              <a:t>called </a:t>
            </a:r>
            <a:r>
              <a:rPr lang="en-US" sz="2000" b="1" dirty="0"/>
              <a:t>blockchain</a:t>
            </a:r>
            <a:r>
              <a:rPr lang="en-US" sz="2000" dirty="0"/>
              <a:t>.</a:t>
            </a:r>
          </a:p>
          <a:p>
            <a:r>
              <a:rPr lang="en-US" sz="2000" dirty="0"/>
              <a:t>Decentralized - not controlled by the </a:t>
            </a:r>
            <a:r>
              <a:rPr lang="en-US" sz="2000" b="1" dirty="0"/>
              <a:t>government or banks</a:t>
            </a:r>
            <a:r>
              <a:rPr lang="en-US" sz="2000" dirty="0"/>
              <a:t>.</a:t>
            </a:r>
          </a:p>
          <a:p>
            <a:r>
              <a:rPr lang="en-US" sz="2000" dirty="0"/>
              <a:t>Can be spent anonymously, however, all transactions are recorded, and nobody know which private key belongs to who. </a:t>
            </a:r>
          </a:p>
          <a:p>
            <a:r>
              <a:rPr lang="en-US" sz="2000" dirty="0"/>
              <a:t>There are </a:t>
            </a:r>
            <a:r>
              <a:rPr lang="en-US" sz="2000" b="1" dirty="0"/>
              <a:t>three </a:t>
            </a:r>
            <a:r>
              <a:rPr lang="en-US" sz="2000" dirty="0"/>
              <a:t>main ways acquire Bitcoins.</a:t>
            </a:r>
          </a:p>
          <a:p>
            <a:pPr lvl="1"/>
            <a:r>
              <a:rPr lang="en-US" sz="1600" dirty="0"/>
              <a:t>Buy Bitcoins using 'real' money.</a:t>
            </a:r>
          </a:p>
          <a:p>
            <a:pPr lvl="1"/>
            <a:r>
              <a:rPr lang="en-US" sz="1600" dirty="0"/>
              <a:t>Sell things and let people pay you with Bitcoins.</a:t>
            </a:r>
          </a:p>
          <a:p>
            <a:pPr lvl="1"/>
            <a:r>
              <a:rPr lang="en-US" sz="1600" dirty="0"/>
              <a:t>Created using computer called mining.</a:t>
            </a:r>
          </a:p>
          <a:p>
            <a:r>
              <a:rPr lang="en-US" sz="2000" dirty="0"/>
              <a:t>Not widely used in retail but has lot of interests among investors.</a:t>
            </a:r>
          </a:p>
        </p:txBody>
      </p:sp>
      <p:grpSp>
        <p:nvGrpSpPr>
          <p:cNvPr id="22" name="Group 21">
            <a:extLst>
              <a:ext uri="{FF2B5EF4-FFF2-40B4-BE49-F238E27FC236}">
                <a16:creationId xmlns:a16="http://schemas.microsoft.com/office/drawing/2014/main" id="{84519329-FD4C-4EEC-A7E2-EE9CDA7C9C52}"/>
              </a:ext>
            </a:extLst>
          </p:cNvPr>
          <p:cNvGrpSpPr/>
          <p:nvPr/>
        </p:nvGrpSpPr>
        <p:grpSpPr>
          <a:xfrm>
            <a:off x="11069263" y="5938936"/>
            <a:ext cx="1046375" cy="854055"/>
            <a:chOff x="7852528" y="4500598"/>
            <a:chExt cx="2662117" cy="2288102"/>
          </a:xfrm>
        </p:grpSpPr>
        <p:pic>
          <p:nvPicPr>
            <p:cNvPr id="23" name="Picture 22">
              <a:extLst>
                <a:ext uri="{FF2B5EF4-FFF2-40B4-BE49-F238E27FC236}">
                  <a16:creationId xmlns:a16="http://schemas.microsoft.com/office/drawing/2014/main" id="{A316C814-B2BD-4A22-9360-C86CA4964C7E}"/>
                </a:ext>
                <a:ext uri="{C183D7F6-B498-43B3-948B-1728B52AA6E4}">
                  <adec:decorative xmlns:adec="http://schemas.microsoft.com/office/drawing/2017/decorative" val="1"/>
                </a:ext>
              </a:extLst>
            </p:cNvPr>
            <p:cNvPicPr>
              <a:picLocks noChangeAspect="1"/>
            </p:cNvPicPr>
            <p:nvPr/>
          </p:nvPicPr>
          <p:blipFill>
            <a:blip r:embed="rId3">
              <a:alphaModFix/>
              <a:extLst>
                <a:ext uri="{BEBA8EAE-BF5A-486C-A8C5-ECC9F3942E4B}">
                  <a14:imgProps xmlns:a14="http://schemas.microsoft.com/office/drawing/2010/main">
                    <a14:imgLayer r:embed="rId4">
                      <a14:imgEffect>
                        <a14:backgroundRemoval t="6250" b="89904" l="7438" r="92562">
                          <a14:foregroundMark x1="57851" y1="9615" x2="76033" y2="10096"/>
                          <a14:foregroundMark x1="64463" y1="6250" x2="69835" y2="8173"/>
                          <a14:foregroundMark x1="89256" y1="12500" x2="90083" y2="11058"/>
                          <a14:foregroundMark x1="91735" y1="19712" x2="92562" y2="19231"/>
                          <a14:foregroundMark x1="90083" y1="20673" x2="91735" y2="19712"/>
                          <a14:foregroundMark x1="21901" y1="89423" x2="39256" y2="89423"/>
                          <a14:foregroundMark x1="7438" y1="83173" x2="7438" y2="83173"/>
                          <a14:backgroundMark x1="94628" y1="21154" x2="94628" y2="21154"/>
                          <a14:backgroundMark x1="93388" y1="19712" x2="93388" y2="19712"/>
                          <a14:backgroundMark x1="5785" y1="85577" x2="5785" y2="85577"/>
                          <a14:backgroundMark x1="7025" y1="85096" x2="7025" y2="85096"/>
                          <a14:backgroundMark x1="6612" y1="84615" x2="6612" y2="84615"/>
                          <a14:backgroundMark x1="6198" y1="85096" x2="6198" y2="85096"/>
                          <a14:backgroundMark x1="6198" y1="84135" x2="6198" y2="84135"/>
                          <a14:backgroundMark x1="6198" y1="84135" x2="6198" y2="84135"/>
                        </a14:backgroundRemoval>
                      </a14:imgEffect>
                      <a14:imgEffect>
                        <a14:sharpenSoften amount="50000"/>
                      </a14:imgEffect>
                      <a14:imgEffect>
                        <a14:colorTemperature colorTemp="6161"/>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852528" y="4500598"/>
              <a:ext cx="2662117" cy="2288102"/>
            </a:xfrm>
            <a:prstGeom prst="rect">
              <a:avLst/>
            </a:prstGeom>
            <a:noFill/>
          </p:spPr>
        </p:pic>
        <p:pic>
          <p:nvPicPr>
            <p:cNvPr id="24" name="Picture 23">
              <a:extLst>
                <a:ext uri="{FF2B5EF4-FFF2-40B4-BE49-F238E27FC236}">
                  <a16:creationId xmlns:a16="http://schemas.microsoft.com/office/drawing/2014/main" id="{72F8888B-1A90-4CA6-9CE8-5F8BDA5DE600}"/>
                </a:ext>
                <a:ext uri="{C183D7F6-B498-43B3-948B-1728B52AA6E4}">
                  <adec:decorative xmlns:adec="http://schemas.microsoft.com/office/drawing/2017/decorative" val="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77" b="90000" l="8778" r="91889">
                          <a14:foregroundMark x1="45889" y1="32660" x2="40889" y2="44894"/>
                          <a14:foregroundMark x1="43111" y1="45638" x2="42000" y2="53298"/>
                          <a14:foregroundMark x1="42000" y1="53298" x2="45111" y2="59574"/>
                          <a14:foregroundMark x1="45111" y1="59574" x2="49778" y2="59787"/>
                          <a14:foregroundMark x1="72000" y1="23723" x2="39889" y2="18936"/>
                          <a14:foregroundMark x1="39889" y1="18936" x2="41000" y2="32340"/>
                          <a14:foregroundMark x1="41000" y1="32340" x2="69667" y2="39468"/>
                          <a14:foregroundMark x1="69667" y1="39468" x2="69778" y2="61277"/>
                          <a14:foregroundMark x1="69778" y1="61277" x2="55444" y2="70106"/>
                          <a14:foregroundMark x1="55444" y1="70106" x2="34444" y2="61702"/>
                          <a14:foregroundMark x1="34444" y1="61702" x2="33889" y2="61277"/>
                          <a14:foregroundMark x1="28111" y1="55851" x2="31111" y2="68085"/>
                          <a14:foregroundMark x1="31111" y1="68085" x2="52556" y2="76170"/>
                          <a14:foregroundMark x1="52556" y1="76170" x2="60444" y2="71915"/>
                          <a14:foregroundMark x1="60444" y1="71915" x2="68667" y2="62766"/>
                          <a14:foregroundMark x1="68667" y1="62766" x2="72333" y2="55319"/>
                          <a14:foregroundMark x1="72333" y1="55319" x2="70000" y2="31702"/>
                          <a14:foregroundMark x1="70000" y1="31702" x2="63000" y2="21596"/>
                          <a14:foregroundMark x1="63000" y1="21596" x2="43222" y2="19043"/>
                          <a14:foregroundMark x1="43222" y1="19043" x2="35111" y2="25532"/>
                          <a14:foregroundMark x1="35111" y1="25532" x2="34444" y2="40426"/>
                          <a14:foregroundMark x1="34444" y1="40426" x2="19444" y2="47553"/>
                          <a14:foregroundMark x1="19444" y1="47553" x2="22889" y2="62872"/>
                          <a14:foregroundMark x1="22889" y1="62872" x2="31111" y2="53617"/>
                          <a14:foregroundMark x1="31111" y1="53617" x2="33667" y2="53936"/>
                          <a14:foregroundMark x1="43000" y1="34468" x2="47111" y2="40319"/>
                          <a14:foregroundMark x1="47111" y1="40319" x2="42111" y2="35213"/>
                          <a14:foregroundMark x1="48000" y1="33191" x2="42667" y2="39149"/>
                          <a14:foregroundMark x1="42667" y1="39149" x2="43556" y2="31383"/>
                          <a14:foregroundMark x1="43556" y1="31383" x2="36556" y2="29043"/>
                          <a14:foregroundMark x1="36556" y1="29043" x2="37667" y2="29043"/>
                          <a14:foregroundMark x1="39778" y1="26809" x2="50000" y2="29362"/>
                          <a14:foregroundMark x1="50000" y1="29362" x2="57889" y2="33723"/>
                          <a14:foregroundMark x1="44333" y1="25106" x2="51556" y2="26915"/>
                          <a14:foregroundMark x1="51556" y1="26915" x2="61778" y2="34362"/>
                          <a14:foregroundMark x1="61778" y1="34362" x2="65333" y2="40851"/>
                          <a14:foregroundMark x1="57111" y1="24468" x2="63556" y2="32128"/>
                          <a14:foregroundMark x1="57333" y1="23298" x2="63000" y2="29894"/>
                          <a14:foregroundMark x1="64444" y1="35957" x2="60889" y2="51596"/>
                          <a14:foregroundMark x1="60889" y1="51596" x2="58444" y2="53511"/>
                          <a14:foregroundMark x1="33333" y1="51277" x2="50444" y2="57766"/>
                          <a14:foregroundMark x1="50444" y1="57766" x2="53444" y2="57872"/>
                          <a14:foregroundMark x1="35222" y1="58936" x2="44889" y2="59043"/>
                          <a14:foregroundMark x1="44889" y1="59043" x2="56889" y2="58830"/>
                          <a14:foregroundMark x1="56889" y1="58830" x2="57000" y2="58936"/>
                          <a14:foregroundMark x1="43222" y1="66809" x2="59667" y2="56702"/>
                          <a14:foregroundMark x1="46333" y1="70213" x2="64333" y2="56809"/>
                          <a14:foregroundMark x1="64333" y1="56809" x2="65000" y2="55319"/>
                          <a14:foregroundMark x1="51444" y1="55106" x2="61556" y2="45957"/>
                          <a14:foregroundMark x1="87889" y1="41277" x2="90778" y2="50426"/>
                          <a14:foregroundMark x1="90778" y1="50426" x2="90222" y2="52660"/>
                          <a14:foregroundMark x1="91222" y1="57128" x2="92667" y2="48936"/>
                          <a14:foregroundMark x1="92667" y1="48936" x2="91889" y2="40638"/>
                          <a14:foregroundMark x1="91889" y1="40638" x2="89222" y2="35745"/>
                          <a14:foregroundMark x1="14556" y1="66383" x2="10556" y2="60213"/>
                          <a14:foregroundMark x1="10556" y1="60213" x2="8778" y2="51489"/>
                          <a14:foregroundMark x1="8778" y1="51489" x2="11778" y2="35106"/>
                          <a14:foregroundMark x1="26333" y1="13085" x2="45667" y2="8298"/>
                          <a14:foregroundMark x1="45667" y1="8298" x2="58333" y2="8511"/>
                          <a14:foregroundMark x1="58333" y1="8511" x2="66000" y2="11702"/>
                          <a14:foregroundMark x1="66000" y1="11702" x2="66000" y2="11809"/>
                          <a14:foregroundMark x1="36889" y1="71170" x2="38000" y2="61489"/>
                          <a14:foregroundMark x1="37667" y1="8191" x2="48000" y2="5000"/>
                          <a14:foregroundMark x1="48000" y1="5000" x2="56778" y2="6277"/>
                          <a14:foregroundMark x1="56778" y1="6277" x2="59111" y2="7872"/>
                        </a14:backgroundRemoval>
                      </a14:imgEffect>
                    </a14:imgLayer>
                  </a14:imgProps>
                </a:ext>
                <a:ext uri="{28A0092B-C50C-407E-A947-70E740481C1C}">
                  <a14:useLocalDpi xmlns:a14="http://schemas.microsoft.com/office/drawing/2010/main" val="0"/>
                </a:ext>
              </a:extLst>
            </a:blip>
            <a:stretch>
              <a:fillRect/>
            </a:stretch>
          </p:blipFill>
          <p:spPr>
            <a:xfrm>
              <a:off x="8646937" y="5303280"/>
              <a:ext cx="1087809" cy="1136156"/>
            </a:xfrm>
            <a:prstGeom prst="rect">
              <a:avLst/>
            </a:prstGeom>
          </p:spPr>
        </p:pic>
      </p:grpSp>
    </p:spTree>
    <p:extLst>
      <p:ext uri="{BB962C8B-B14F-4D97-AF65-F5344CB8AC3E}">
        <p14:creationId xmlns:p14="http://schemas.microsoft.com/office/powerpoint/2010/main" val="248203932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09A4-75A2-D64E-A4D1-9BAA7744C46E}"/>
              </a:ext>
            </a:extLst>
          </p:cNvPr>
          <p:cNvSpPr>
            <a:spLocks noGrp="1"/>
          </p:cNvSpPr>
          <p:nvPr>
            <p:ph type="title"/>
          </p:nvPr>
        </p:nvSpPr>
        <p:spPr/>
        <p:txBody>
          <a:bodyPr>
            <a:normAutofit/>
          </a:bodyPr>
          <a:lstStyle/>
          <a:p>
            <a:r>
              <a:rPr lang="en-US" sz="2400" b="1" dirty="0"/>
              <a:t>While we see correlations of 60-70%, running a regression can potentially show us the impact of tweets on bitcoin holding all else constant </a:t>
            </a:r>
          </a:p>
        </p:txBody>
      </p:sp>
      <p:sp>
        <p:nvSpPr>
          <p:cNvPr id="3" name="Text Placeholder 2">
            <a:extLst>
              <a:ext uri="{FF2B5EF4-FFF2-40B4-BE49-F238E27FC236}">
                <a16:creationId xmlns:a16="http://schemas.microsoft.com/office/drawing/2014/main" id="{F693A889-A55A-C742-9AD7-5E9505943329}"/>
              </a:ext>
            </a:extLst>
          </p:cNvPr>
          <p:cNvSpPr>
            <a:spLocks noGrp="1"/>
          </p:cNvSpPr>
          <p:nvPr>
            <p:ph type="body" idx="1"/>
          </p:nvPr>
        </p:nvSpPr>
        <p:spPr/>
        <p:txBody>
          <a:bodyPr anchor="ctr">
            <a:normAutofit/>
          </a:bodyPr>
          <a:lstStyle/>
          <a:p>
            <a:pPr algn="ctr"/>
            <a:r>
              <a:rPr lang="en-US" sz="1800" dirty="0"/>
              <a:t>Variable Setup</a:t>
            </a:r>
          </a:p>
        </p:txBody>
      </p:sp>
      <p:sp>
        <p:nvSpPr>
          <p:cNvPr id="4" name="Content Placeholder 3">
            <a:extLst>
              <a:ext uri="{FF2B5EF4-FFF2-40B4-BE49-F238E27FC236}">
                <a16:creationId xmlns:a16="http://schemas.microsoft.com/office/drawing/2014/main" id="{EE95A451-8DC5-DF4E-9DF2-2625BB4EF834}"/>
              </a:ext>
            </a:extLst>
          </p:cNvPr>
          <p:cNvSpPr>
            <a:spLocks noGrp="1"/>
          </p:cNvSpPr>
          <p:nvPr>
            <p:ph sz="half" idx="2"/>
          </p:nvPr>
        </p:nvSpPr>
        <p:spPr/>
        <p:txBody>
          <a:bodyPr>
            <a:normAutofit/>
          </a:bodyPr>
          <a:lstStyle/>
          <a:p>
            <a:r>
              <a:rPr lang="en-US" dirty="0"/>
              <a:t>Dependent Variables</a:t>
            </a:r>
          </a:p>
          <a:p>
            <a:pPr lvl="1"/>
            <a:r>
              <a:rPr lang="en-US" dirty="0"/>
              <a:t>Bitcoin Closing Price</a:t>
            </a:r>
          </a:p>
          <a:p>
            <a:pPr lvl="1"/>
            <a:r>
              <a:rPr lang="en-US" dirty="0"/>
              <a:t>Bitcoin Volume</a:t>
            </a:r>
          </a:p>
          <a:p>
            <a:pPr lvl="1"/>
            <a:endParaRPr lang="en-US" dirty="0"/>
          </a:p>
          <a:p>
            <a:r>
              <a:rPr lang="en-US" dirty="0"/>
              <a:t>Independent Variables</a:t>
            </a:r>
          </a:p>
          <a:p>
            <a:pPr lvl="1"/>
            <a:r>
              <a:rPr lang="en-US" dirty="0"/>
              <a:t>Positive Tweets</a:t>
            </a:r>
          </a:p>
          <a:p>
            <a:pPr lvl="1"/>
            <a:r>
              <a:rPr lang="en-US" dirty="0"/>
              <a:t>Negative Tweets</a:t>
            </a:r>
          </a:p>
          <a:p>
            <a:pPr lvl="1"/>
            <a:r>
              <a:rPr lang="en-US" dirty="0"/>
              <a:t>Neutral Tweets</a:t>
            </a:r>
          </a:p>
          <a:p>
            <a:pPr lvl="1"/>
            <a:r>
              <a:rPr lang="en-US" dirty="0"/>
              <a:t>Bitcoin Closing Price</a:t>
            </a:r>
          </a:p>
          <a:p>
            <a:pPr lvl="1"/>
            <a:r>
              <a:rPr lang="en-US" dirty="0"/>
              <a:t>Bitcoin Volume</a:t>
            </a:r>
          </a:p>
        </p:txBody>
      </p:sp>
      <p:sp>
        <p:nvSpPr>
          <p:cNvPr id="5" name="Text Placeholder 4">
            <a:extLst>
              <a:ext uri="{FF2B5EF4-FFF2-40B4-BE49-F238E27FC236}">
                <a16:creationId xmlns:a16="http://schemas.microsoft.com/office/drawing/2014/main" id="{5C6CFC61-13DE-6A42-AFAD-82BA1A606A2D}"/>
              </a:ext>
            </a:extLst>
          </p:cNvPr>
          <p:cNvSpPr>
            <a:spLocks noGrp="1"/>
          </p:cNvSpPr>
          <p:nvPr>
            <p:ph type="body" sz="quarter" idx="3"/>
          </p:nvPr>
        </p:nvSpPr>
        <p:spPr/>
        <p:txBody>
          <a:bodyPr anchor="ctr">
            <a:normAutofit/>
          </a:bodyPr>
          <a:lstStyle/>
          <a:p>
            <a:pPr algn="ctr"/>
            <a:r>
              <a:rPr lang="en-US" sz="1800" dirty="0"/>
              <a:t>Model Specifications</a:t>
            </a:r>
          </a:p>
        </p:txBody>
      </p:sp>
      <p:sp>
        <p:nvSpPr>
          <p:cNvPr id="6" name="Content Placeholder 5">
            <a:extLst>
              <a:ext uri="{FF2B5EF4-FFF2-40B4-BE49-F238E27FC236}">
                <a16:creationId xmlns:a16="http://schemas.microsoft.com/office/drawing/2014/main" id="{7009D893-C9FD-5D4B-A9E2-4E4F2CC174CF}"/>
              </a:ext>
            </a:extLst>
          </p:cNvPr>
          <p:cNvSpPr>
            <a:spLocks noGrp="1"/>
          </p:cNvSpPr>
          <p:nvPr>
            <p:ph sz="quarter" idx="4"/>
          </p:nvPr>
        </p:nvSpPr>
        <p:spPr/>
        <p:txBody>
          <a:bodyPr>
            <a:normAutofit/>
          </a:bodyPr>
          <a:lstStyle/>
          <a:p>
            <a:r>
              <a:rPr lang="en-US" dirty="0"/>
              <a:t>Ordinary Least Squares (OLS) method</a:t>
            </a:r>
          </a:p>
          <a:p>
            <a:endParaRPr lang="en-US" dirty="0"/>
          </a:p>
          <a:p>
            <a:r>
              <a:rPr lang="en-US" dirty="0"/>
              <a:t>Log-Log model</a:t>
            </a:r>
          </a:p>
          <a:p>
            <a:endParaRPr lang="en-US" dirty="0"/>
          </a:p>
          <a:p>
            <a:r>
              <a:rPr lang="en-US" dirty="0"/>
              <a:t>Lagged Tweet and lagged dependent variables on each dependent variable</a:t>
            </a:r>
          </a:p>
          <a:p>
            <a:pPr lvl="1"/>
            <a:r>
              <a:rPr lang="en-US" dirty="0"/>
              <a:t>It’s appropriate to lag the Tweet variable by 1 day to help show that Tweets influence the Bitcoin price and/or volume sold</a:t>
            </a:r>
          </a:p>
        </p:txBody>
      </p:sp>
    </p:spTree>
    <p:extLst>
      <p:ext uri="{BB962C8B-B14F-4D97-AF65-F5344CB8AC3E}">
        <p14:creationId xmlns:p14="http://schemas.microsoft.com/office/powerpoint/2010/main" val="2554363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015A-E4B8-4344-9C78-21F2FCC431F5}"/>
              </a:ext>
            </a:extLst>
          </p:cNvPr>
          <p:cNvSpPr>
            <a:spLocks noGrp="1"/>
          </p:cNvSpPr>
          <p:nvPr>
            <p:ph type="title"/>
          </p:nvPr>
        </p:nvSpPr>
        <p:spPr/>
        <p:txBody>
          <a:bodyPr>
            <a:noAutofit/>
          </a:bodyPr>
          <a:lstStyle/>
          <a:p>
            <a:r>
              <a:rPr lang="en-US" sz="2000" dirty="0"/>
              <a:t>Running a only the sentiment variables on Closing Price and Volume yielded poor models with low explanatory value and autocorrelation. This indicates that we need to improve the model fit.</a:t>
            </a:r>
          </a:p>
        </p:txBody>
      </p:sp>
      <p:sp>
        <p:nvSpPr>
          <p:cNvPr id="3" name="Text Placeholder 2">
            <a:extLst>
              <a:ext uri="{FF2B5EF4-FFF2-40B4-BE49-F238E27FC236}">
                <a16:creationId xmlns:a16="http://schemas.microsoft.com/office/drawing/2014/main" id="{2F0E4919-05CD-794C-857F-0761BAFB8970}"/>
              </a:ext>
            </a:extLst>
          </p:cNvPr>
          <p:cNvSpPr>
            <a:spLocks noGrp="1"/>
          </p:cNvSpPr>
          <p:nvPr>
            <p:ph type="body" idx="1"/>
          </p:nvPr>
        </p:nvSpPr>
        <p:spPr/>
        <p:txBody>
          <a:bodyPr anchor="ctr"/>
          <a:lstStyle/>
          <a:p>
            <a:pPr algn="ctr"/>
            <a:r>
              <a:rPr lang="en-US" dirty="0"/>
              <a:t>Sentiment impacts on Closing Price</a:t>
            </a:r>
          </a:p>
        </p:txBody>
      </p:sp>
      <p:pic>
        <p:nvPicPr>
          <p:cNvPr id="7" name="Content Placeholder 6">
            <a:extLst>
              <a:ext uri="{FF2B5EF4-FFF2-40B4-BE49-F238E27FC236}">
                <a16:creationId xmlns:a16="http://schemas.microsoft.com/office/drawing/2014/main" id="{567EE1A0-BE8A-5A45-BB95-E0821349301C}"/>
              </a:ext>
            </a:extLst>
          </p:cNvPr>
          <p:cNvPicPr>
            <a:picLocks noGrp="1" noChangeAspect="1"/>
          </p:cNvPicPr>
          <p:nvPr>
            <p:ph sz="half" idx="2"/>
          </p:nvPr>
        </p:nvPicPr>
        <p:blipFill>
          <a:blip r:embed="rId2"/>
          <a:stretch>
            <a:fillRect/>
          </a:stretch>
        </p:blipFill>
        <p:spPr>
          <a:xfrm>
            <a:off x="839788" y="2236052"/>
            <a:ext cx="5157787" cy="3078622"/>
          </a:xfrm>
          <a:prstGeom prst="rect">
            <a:avLst/>
          </a:prstGeom>
        </p:spPr>
      </p:pic>
      <p:sp>
        <p:nvSpPr>
          <p:cNvPr id="5" name="Text Placeholder 4">
            <a:extLst>
              <a:ext uri="{FF2B5EF4-FFF2-40B4-BE49-F238E27FC236}">
                <a16:creationId xmlns:a16="http://schemas.microsoft.com/office/drawing/2014/main" id="{1BDD2052-3B4C-6944-B05A-6F0AF7C6EA24}"/>
              </a:ext>
            </a:extLst>
          </p:cNvPr>
          <p:cNvSpPr>
            <a:spLocks noGrp="1"/>
          </p:cNvSpPr>
          <p:nvPr>
            <p:ph type="body" sz="quarter" idx="3"/>
          </p:nvPr>
        </p:nvSpPr>
        <p:spPr/>
        <p:txBody>
          <a:bodyPr anchor="ctr"/>
          <a:lstStyle/>
          <a:p>
            <a:pPr algn="ctr"/>
            <a:r>
              <a:rPr lang="en-US" dirty="0"/>
              <a:t>Sentiment impacts on Volume</a:t>
            </a:r>
          </a:p>
        </p:txBody>
      </p:sp>
      <p:pic>
        <p:nvPicPr>
          <p:cNvPr id="8" name="Content Placeholder 7">
            <a:extLst>
              <a:ext uri="{FF2B5EF4-FFF2-40B4-BE49-F238E27FC236}">
                <a16:creationId xmlns:a16="http://schemas.microsoft.com/office/drawing/2014/main" id="{CABDB75E-05DE-DD43-9704-D4FF0C2FC046}"/>
              </a:ext>
            </a:extLst>
          </p:cNvPr>
          <p:cNvPicPr>
            <a:picLocks noGrp="1" noChangeAspect="1"/>
          </p:cNvPicPr>
          <p:nvPr>
            <p:ph sz="quarter" idx="4"/>
          </p:nvPr>
        </p:nvPicPr>
        <p:blipFill>
          <a:blip r:embed="rId3"/>
          <a:stretch>
            <a:fillRect/>
          </a:stretch>
        </p:blipFill>
        <p:spPr>
          <a:xfrm>
            <a:off x="6172200" y="2237535"/>
            <a:ext cx="5183188" cy="3075656"/>
          </a:xfrm>
          <a:prstGeom prst="rect">
            <a:avLst/>
          </a:prstGeom>
        </p:spPr>
      </p:pic>
    </p:spTree>
    <p:extLst>
      <p:ext uri="{BB962C8B-B14F-4D97-AF65-F5344CB8AC3E}">
        <p14:creationId xmlns:p14="http://schemas.microsoft.com/office/powerpoint/2010/main" val="747244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9982-C891-CF47-9C79-31C62A3C64A7}"/>
              </a:ext>
            </a:extLst>
          </p:cNvPr>
          <p:cNvSpPr>
            <a:spLocks noGrp="1"/>
          </p:cNvSpPr>
          <p:nvPr>
            <p:ph type="title"/>
          </p:nvPr>
        </p:nvSpPr>
        <p:spPr/>
        <p:txBody>
          <a:bodyPr>
            <a:normAutofit/>
          </a:bodyPr>
          <a:lstStyle/>
          <a:p>
            <a:r>
              <a:rPr lang="en-US" sz="2400" dirty="0"/>
              <a:t>Similar to the correlation between Closing Price and Volume that we saw earlier, a regression helps us see the impact of Closing Price on Volume and vice-versa</a:t>
            </a:r>
          </a:p>
        </p:txBody>
      </p:sp>
      <p:sp>
        <p:nvSpPr>
          <p:cNvPr id="3" name="Text Placeholder 2">
            <a:extLst>
              <a:ext uri="{FF2B5EF4-FFF2-40B4-BE49-F238E27FC236}">
                <a16:creationId xmlns:a16="http://schemas.microsoft.com/office/drawing/2014/main" id="{E9A1D89A-C5DD-D642-AD30-32ED027C3B18}"/>
              </a:ext>
            </a:extLst>
          </p:cNvPr>
          <p:cNvSpPr>
            <a:spLocks noGrp="1"/>
          </p:cNvSpPr>
          <p:nvPr>
            <p:ph type="body" idx="1"/>
          </p:nvPr>
        </p:nvSpPr>
        <p:spPr/>
        <p:txBody>
          <a:bodyPr anchor="ctr"/>
          <a:lstStyle/>
          <a:p>
            <a:pPr algn="ctr"/>
            <a:r>
              <a:rPr lang="en-US" dirty="0"/>
              <a:t>Volume impact on Closing Price</a:t>
            </a:r>
          </a:p>
        </p:txBody>
      </p:sp>
      <p:pic>
        <p:nvPicPr>
          <p:cNvPr id="7" name="Content Placeholder 6">
            <a:extLst>
              <a:ext uri="{FF2B5EF4-FFF2-40B4-BE49-F238E27FC236}">
                <a16:creationId xmlns:a16="http://schemas.microsoft.com/office/drawing/2014/main" id="{F8D3B2FB-C0F8-A744-B418-C9FFE0D979B8}"/>
              </a:ext>
            </a:extLst>
          </p:cNvPr>
          <p:cNvPicPr>
            <a:picLocks noGrp="1" noChangeAspect="1"/>
          </p:cNvPicPr>
          <p:nvPr>
            <p:ph sz="half" idx="2"/>
          </p:nvPr>
        </p:nvPicPr>
        <p:blipFill>
          <a:blip r:embed="rId2"/>
          <a:stretch>
            <a:fillRect/>
          </a:stretch>
        </p:blipFill>
        <p:spPr>
          <a:xfrm>
            <a:off x="836610" y="2236052"/>
            <a:ext cx="5157787" cy="2851495"/>
          </a:xfrm>
          <a:prstGeom prst="rect">
            <a:avLst/>
          </a:prstGeom>
        </p:spPr>
      </p:pic>
      <p:sp>
        <p:nvSpPr>
          <p:cNvPr id="5" name="Text Placeholder 4">
            <a:extLst>
              <a:ext uri="{FF2B5EF4-FFF2-40B4-BE49-F238E27FC236}">
                <a16:creationId xmlns:a16="http://schemas.microsoft.com/office/drawing/2014/main" id="{614AB645-3242-C140-B250-E2133D436F30}"/>
              </a:ext>
            </a:extLst>
          </p:cNvPr>
          <p:cNvSpPr>
            <a:spLocks noGrp="1"/>
          </p:cNvSpPr>
          <p:nvPr>
            <p:ph type="body" sz="quarter" idx="3"/>
          </p:nvPr>
        </p:nvSpPr>
        <p:spPr/>
        <p:txBody>
          <a:bodyPr anchor="ctr"/>
          <a:lstStyle/>
          <a:p>
            <a:pPr algn="ctr"/>
            <a:r>
              <a:rPr lang="en-US" dirty="0"/>
              <a:t>Closing Price impact on Volume</a:t>
            </a:r>
          </a:p>
        </p:txBody>
      </p:sp>
      <p:pic>
        <p:nvPicPr>
          <p:cNvPr id="8" name="Content Placeholder 7">
            <a:extLst>
              <a:ext uri="{FF2B5EF4-FFF2-40B4-BE49-F238E27FC236}">
                <a16:creationId xmlns:a16="http://schemas.microsoft.com/office/drawing/2014/main" id="{CFE4DE07-B98A-B842-82A5-36DDF8B5C541}"/>
              </a:ext>
            </a:extLst>
          </p:cNvPr>
          <p:cNvPicPr>
            <a:picLocks noGrp="1" noChangeAspect="1"/>
          </p:cNvPicPr>
          <p:nvPr>
            <p:ph sz="quarter" idx="4"/>
          </p:nvPr>
        </p:nvPicPr>
        <p:blipFill>
          <a:blip r:embed="rId3"/>
          <a:stretch>
            <a:fillRect/>
          </a:stretch>
        </p:blipFill>
        <p:spPr>
          <a:xfrm>
            <a:off x="6172200" y="2236052"/>
            <a:ext cx="5183188" cy="2851495"/>
          </a:xfrm>
          <a:prstGeom prst="rect">
            <a:avLst/>
          </a:prstGeom>
        </p:spPr>
      </p:pic>
      <p:sp>
        <p:nvSpPr>
          <p:cNvPr id="9" name="TextBox 8">
            <a:extLst>
              <a:ext uri="{FF2B5EF4-FFF2-40B4-BE49-F238E27FC236}">
                <a16:creationId xmlns:a16="http://schemas.microsoft.com/office/drawing/2014/main" id="{A2E705F0-11AE-7E4D-8196-103FD08A4582}"/>
              </a:ext>
            </a:extLst>
          </p:cNvPr>
          <p:cNvSpPr txBox="1"/>
          <p:nvPr/>
        </p:nvSpPr>
        <p:spPr>
          <a:xfrm>
            <a:off x="6194423" y="5295814"/>
            <a:ext cx="5157787" cy="646331"/>
          </a:xfrm>
          <a:prstGeom prst="rect">
            <a:avLst/>
          </a:prstGeom>
          <a:solidFill>
            <a:schemeClr val="bg1"/>
          </a:solidFill>
        </p:spPr>
        <p:txBody>
          <a:bodyPr wrap="square" rtlCol="0">
            <a:spAutoFit/>
          </a:bodyPr>
          <a:lstStyle/>
          <a:p>
            <a:r>
              <a:rPr lang="en-US" dirty="0"/>
              <a:t>Analysis: There is a correlation but there is an omitted variable bias</a:t>
            </a:r>
          </a:p>
        </p:txBody>
      </p:sp>
      <p:sp>
        <p:nvSpPr>
          <p:cNvPr id="10" name="TextBox 9">
            <a:extLst>
              <a:ext uri="{FF2B5EF4-FFF2-40B4-BE49-F238E27FC236}">
                <a16:creationId xmlns:a16="http://schemas.microsoft.com/office/drawing/2014/main" id="{03DDBB89-B9EF-7148-838D-5A64ACA193E2}"/>
              </a:ext>
            </a:extLst>
          </p:cNvPr>
          <p:cNvSpPr txBox="1"/>
          <p:nvPr/>
        </p:nvSpPr>
        <p:spPr>
          <a:xfrm>
            <a:off x="833430" y="5295813"/>
            <a:ext cx="5157787" cy="646331"/>
          </a:xfrm>
          <a:prstGeom prst="rect">
            <a:avLst/>
          </a:prstGeom>
          <a:solidFill>
            <a:schemeClr val="bg1"/>
          </a:solidFill>
        </p:spPr>
        <p:txBody>
          <a:bodyPr wrap="square" rtlCol="0">
            <a:spAutoFit/>
          </a:bodyPr>
          <a:lstStyle/>
          <a:p>
            <a:r>
              <a:rPr lang="en-US" dirty="0"/>
              <a:t>Analysis: There is a correlation but there is an omitted variable bias</a:t>
            </a:r>
          </a:p>
        </p:txBody>
      </p:sp>
    </p:spTree>
    <p:extLst>
      <p:ext uri="{BB962C8B-B14F-4D97-AF65-F5344CB8AC3E}">
        <p14:creationId xmlns:p14="http://schemas.microsoft.com/office/powerpoint/2010/main" val="324736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34F3F-F341-134C-B8A9-EAADCCE0B1AA}"/>
              </a:ext>
            </a:extLst>
          </p:cNvPr>
          <p:cNvSpPr>
            <a:spLocks noGrp="1"/>
          </p:cNvSpPr>
          <p:nvPr>
            <p:ph type="title"/>
          </p:nvPr>
        </p:nvSpPr>
        <p:spPr/>
        <p:txBody>
          <a:bodyPr>
            <a:normAutofit fontScale="90000"/>
          </a:bodyPr>
          <a:lstStyle/>
          <a:p>
            <a:r>
              <a:rPr lang="en-US" dirty="0"/>
              <a:t>Final Model: Including a lag of the dependent variable helped stabilize the model </a:t>
            </a:r>
          </a:p>
        </p:txBody>
      </p:sp>
      <p:sp>
        <p:nvSpPr>
          <p:cNvPr id="3" name="Text Placeholder 2">
            <a:extLst>
              <a:ext uri="{FF2B5EF4-FFF2-40B4-BE49-F238E27FC236}">
                <a16:creationId xmlns:a16="http://schemas.microsoft.com/office/drawing/2014/main" id="{8765536B-B553-B34A-979A-86AB8252DAC6}"/>
              </a:ext>
            </a:extLst>
          </p:cNvPr>
          <p:cNvSpPr>
            <a:spLocks noGrp="1"/>
          </p:cNvSpPr>
          <p:nvPr>
            <p:ph type="body" idx="1"/>
          </p:nvPr>
        </p:nvSpPr>
        <p:spPr/>
        <p:txBody>
          <a:bodyPr anchor="ctr">
            <a:normAutofit fontScale="70000" lnSpcReduction="20000"/>
          </a:bodyPr>
          <a:lstStyle/>
          <a:p>
            <a:pPr algn="ctr"/>
            <a:r>
              <a:rPr lang="en-US" dirty="0"/>
              <a:t>Sentiment, Volume and Lagged Closing Price impact on Closing Price</a:t>
            </a:r>
          </a:p>
        </p:txBody>
      </p:sp>
      <p:pic>
        <p:nvPicPr>
          <p:cNvPr id="7" name="Content Placeholder 6">
            <a:extLst>
              <a:ext uri="{FF2B5EF4-FFF2-40B4-BE49-F238E27FC236}">
                <a16:creationId xmlns:a16="http://schemas.microsoft.com/office/drawing/2014/main" id="{0714E40C-636C-9048-B342-72E6E49A45B4}"/>
              </a:ext>
            </a:extLst>
          </p:cNvPr>
          <p:cNvPicPr>
            <a:picLocks noGrp="1" noChangeAspect="1"/>
          </p:cNvPicPr>
          <p:nvPr>
            <p:ph sz="half" idx="2"/>
          </p:nvPr>
        </p:nvPicPr>
        <p:blipFill>
          <a:blip r:embed="rId2"/>
          <a:stretch>
            <a:fillRect/>
          </a:stretch>
        </p:blipFill>
        <p:spPr>
          <a:xfrm>
            <a:off x="862013" y="2096660"/>
            <a:ext cx="5157787" cy="3086274"/>
          </a:xfrm>
          <a:prstGeom prst="rect">
            <a:avLst/>
          </a:prstGeom>
        </p:spPr>
      </p:pic>
      <p:sp>
        <p:nvSpPr>
          <p:cNvPr id="5" name="Text Placeholder 4">
            <a:extLst>
              <a:ext uri="{FF2B5EF4-FFF2-40B4-BE49-F238E27FC236}">
                <a16:creationId xmlns:a16="http://schemas.microsoft.com/office/drawing/2014/main" id="{FA30778D-F90E-E649-A4CB-BD387606A34B}"/>
              </a:ext>
            </a:extLst>
          </p:cNvPr>
          <p:cNvSpPr>
            <a:spLocks noGrp="1"/>
          </p:cNvSpPr>
          <p:nvPr>
            <p:ph type="body" sz="quarter" idx="3"/>
          </p:nvPr>
        </p:nvSpPr>
        <p:spPr/>
        <p:txBody>
          <a:bodyPr anchor="ctr">
            <a:normAutofit fontScale="70000" lnSpcReduction="20000"/>
          </a:bodyPr>
          <a:lstStyle/>
          <a:p>
            <a:pPr algn="ctr"/>
            <a:r>
              <a:rPr lang="en-US" dirty="0"/>
              <a:t>Sentiment, Closing Price, and Lagged Volume impact on Volume</a:t>
            </a:r>
          </a:p>
        </p:txBody>
      </p:sp>
      <p:pic>
        <p:nvPicPr>
          <p:cNvPr id="8" name="Content Placeholder 7">
            <a:extLst>
              <a:ext uri="{FF2B5EF4-FFF2-40B4-BE49-F238E27FC236}">
                <a16:creationId xmlns:a16="http://schemas.microsoft.com/office/drawing/2014/main" id="{40BF0A78-7F42-3C44-B5FE-58C25DB8E516}"/>
              </a:ext>
            </a:extLst>
          </p:cNvPr>
          <p:cNvPicPr>
            <a:picLocks noGrp="1" noChangeAspect="1"/>
          </p:cNvPicPr>
          <p:nvPr>
            <p:ph sz="quarter" idx="4"/>
          </p:nvPr>
        </p:nvPicPr>
        <p:blipFill>
          <a:blip r:embed="rId3"/>
          <a:stretch>
            <a:fillRect/>
          </a:stretch>
        </p:blipFill>
        <p:spPr>
          <a:xfrm>
            <a:off x="6197601" y="2096660"/>
            <a:ext cx="5183188" cy="3086274"/>
          </a:xfrm>
          <a:prstGeom prst="rect">
            <a:avLst/>
          </a:prstGeom>
        </p:spPr>
      </p:pic>
      <p:sp>
        <p:nvSpPr>
          <p:cNvPr id="12" name="TextBox 11">
            <a:extLst>
              <a:ext uri="{FF2B5EF4-FFF2-40B4-BE49-F238E27FC236}">
                <a16:creationId xmlns:a16="http://schemas.microsoft.com/office/drawing/2014/main" id="{AD2E9747-D122-0449-B979-498ACBFAA44E}"/>
              </a:ext>
            </a:extLst>
          </p:cNvPr>
          <p:cNvSpPr txBox="1"/>
          <p:nvPr/>
        </p:nvSpPr>
        <p:spPr>
          <a:xfrm>
            <a:off x="862013" y="5346193"/>
            <a:ext cx="5157787" cy="923330"/>
          </a:xfrm>
          <a:prstGeom prst="rect">
            <a:avLst/>
          </a:prstGeom>
          <a:solidFill>
            <a:schemeClr val="bg1"/>
          </a:solidFill>
        </p:spPr>
        <p:txBody>
          <a:bodyPr wrap="square" rtlCol="0">
            <a:spAutoFit/>
          </a:bodyPr>
          <a:lstStyle/>
          <a:p>
            <a:r>
              <a:rPr lang="en-US" dirty="0"/>
              <a:t>Analysis: Negative and Neutral Tweets show significant impact but Negative having a positive impact on price is contrary to expectations</a:t>
            </a:r>
          </a:p>
        </p:txBody>
      </p:sp>
      <p:sp>
        <p:nvSpPr>
          <p:cNvPr id="13" name="TextBox 12">
            <a:extLst>
              <a:ext uri="{FF2B5EF4-FFF2-40B4-BE49-F238E27FC236}">
                <a16:creationId xmlns:a16="http://schemas.microsoft.com/office/drawing/2014/main" id="{BB56D422-0928-384B-AE65-969C9A060DEA}"/>
              </a:ext>
            </a:extLst>
          </p:cNvPr>
          <p:cNvSpPr txBox="1"/>
          <p:nvPr/>
        </p:nvSpPr>
        <p:spPr>
          <a:xfrm>
            <a:off x="6197601" y="5346193"/>
            <a:ext cx="5157787" cy="1200329"/>
          </a:xfrm>
          <a:prstGeom prst="rect">
            <a:avLst/>
          </a:prstGeom>
          <a:solidFill>
            <a:schemeClr val="bg1"/>
          </a:solidFill>
        </p:spPr>
        <p:txBody>
          <a:bodyPr wrap="square" rtlCol="0">
            <a:spAutoFit/>
          </a:bodyPr>
          <a:lstStyle/>
          <a:p>
            <a:r>
              <a:rPr lang="en-US" dirty="0"/>
              <a:t>Analysis: Positive and Neutral Tweets show significant impact. For this analysis, it indicates that a 1% increase in positive tweets may lead to a 0.20% increase in bitcoin volume traded.</a:t>
            </a:r>
          </a:p>
        </p:txBody>
      </p:sp>
    </p:spTree>
    <p:extLst>
      <p:ext uri="{BB962C8B-B14F-4D97-AF65-F5344CB8AC3E}">
        <p14:creationId xmlns:p14="http://schemas.microsoft.com/office/powerpoint/2010/main" val="854647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6F05-2484-469B-9FC1-D1589EBDBC71}"/>
              </a:ext>
            </a:extLst>
          </p:cNvPr>
          <p:cNvSpPr>
            <a:spLocks noGrp="1"/>
          </p:cNvSpPr>
          <p:nvPr>
            <p:ph type="title" idx="4294967295"/>
          </p:nvPr>
        </p:nvSpPr>
        <p:spPr>
          <a:xfrm>
            <a:off x="0" y="1709738"/>
            <a:ext cx="10515600" cy="1190625"/>
          </a:xfrm>
          <a:solidFill>
            <a:schemeClr val="bg2"/>
          </a:solidFill>
        </p:spPr>
        <p:txBody>
          <a:bodyPr anchor="ctr">
            <a:normAutofit/>
          </a:bodyPr>
          <a:lstStyle/>
          <a:p>
            <a:pPr algn="ctr"/>
            <a:r>
              <a:rPr lang="en-US" sz="4400" dirty="0"/>
              <a:t>Conclusion</a:t>
            </a:r>
          </a:p>
        </p:txBody>
      </p:sp>
    </p:spTree>
    <p:extLst>
      <p:ext uri="{BB962C8B-B14F-4D97-AF65-F5344CB8AC3E}">
        <p14:creationId xmlns:p14="http://schemas.microsoft.com/office/powerpoint/2010/main" val="3609148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C1468-7FBA-D54A-8969-547AA5A3F9BD}"/>
              </a:ext>
            </a:extLst>
          </p:cNvPr>
          <p:cNvSpPr>
            <a:spLocks noGrp="1"/>
          </p:cNvSpPr>
          <p:nvPr>
            <p:ph type="title"/>
          </p:nvPr>
        </p:nvSpPr>
        <p:spPr/>
        <p:txBody>
          <a:bodyPr>
            <a:normAutofit/>
          </a:bodyPr>
          <a:lstStyle/>
          <a:p>
            <a:r>
              <a:rPr lang="en-US" sz="3200" dirty="0"/>
              <a:t>Conclusion</a:t>
            </a:r>
          </a:p>
        </p:txBody>
      </p:sp>
      <p:sp>
        <p:nvSpPr>
          <p:cNvPr id="3" name="Content Placeholder 2">
            <a:extLst>
              <a:ext uri="{FF2B5EF4-FFF2-40B4-BE49-F238E27FC236}">
                <a16:creationId xmlns:a16="http://schemas.microsoft.com/office/drawing/2014/main" id="{AD753510-4788-944C-ADCC-A7C70AA3A2F0}"/>
              </a:ext>
            </a:extLst>
          </p:cNvPr>
          <p:cNvSpPr>
            <a:spLocks noGrp="1"/>
          </p:cNvSpPr>
          <p:nvPr>
            <p:ph idx="1"/>
          </p:nvPr>
        </p:nvSpPr>
        <p:spPr/>
        <p:txBody>
          <a:bodyPr>
            <a:normAutofit/>
          </a:bodyPr>
          <a:lstStyle/>
          <a:p>
            <a:r>
              <a:rPr lang="en-US" sz="1800" dirty="0"/>
              <a:t>We see significant correlations of 60-70% for Twitter Tweet Sentiments (Positive, Negative, and Neutral) on Bitcoin Price and Bitcoin Volume</a:t>
            </a:r>
          </a:p>
          <a:p>
            <a:r>
              <a:rPr lang="en-US" dirty="0"/>
              <a:t>Running an OLS log-log regression analysis, we see inconclusive results for Twitter Sentiments on Bitcoin Price. However, we do see some evidence for positive tweets having a positive impact on Bitcoin Volume and neutral tweets having a negative impact on Bitcoin Volume. However, we note there are limits to our model including a potential omitted variable bias.</a:t>
            </a:r>
            <a:endParaRPr lang="en-US" sz="1800" dirty="0"/>
          </a:p>
          <a:p>
            <a:endParaRPr lang="en-US" sz="1800" dirty="0"/>
          </a:p>
        </p:txBody>
      </p:sp>
    </p:spTree>
    <p:extLst>
      <p:ext uri="{BB962C8B-B14F-4D97-AF65-F5344CB8AC3E}">
        <p14:creationId xmlns:p14="http://schemas.microsoft.com/office/powerpoint/2010/main" val="1947792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6F05-2484-469B-9FC1-D1589EBDBC71}"/>
              </a:ext>
            </a:extLst>
          </p:cNvPr>
          <p:cNvSpPr>
            <a:spLocks noGrp="1"/>
          </p:cNvSpPr>
          <p:nvPr>
            <p:ph type="title" idx="4294967295"/>
          </p:nvPr>
        </p:nvSpPr>
        <p:spPr>
          <a:xfrm>
            <a:off x="0" y="1709738"/>
            <a:ext cx="10515600" cy="1190625"/>
          </a:xfrm>
          <a:solidFill>
            <a:schemeClr val="bg2"/>
          </a:solidFill>
        </p:spPr>
        <p:txBody>
          <a:bodyPr anchor="ctr">
            <a:normAutofit/>
          </a:bodyPr>
          <a:lstStyle/>
          <a:p>
            <a:pPr algn="ctr"/>
            <a:r>
              <a:rPr lang="en-US" sz="4400" dirty="0"/>
              <a:t>References</a:t>
            </a:r>
          </a:p>
        </p:txBody>
      </p:sp>
    </p:spTree>
    <p:extLst>
      <p:ext uri="{BB962C8B-B14F-4D97-AF65-F5344CB8AC3E}">
        <p14:creationId xmlns:p14="http://schemas.microsoft.com/office/powerpoint/2010/main" val="170801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fontAlgn="base"/>
            <a:br>
              <a:rPr lang="en-US" dirty="0"/>
            </a:br>
            <a:r>
              <a:rPr lang="en-US" dirty="0"/>
              <a:t>References</a:t>
            </a:r>
          </a:p>
        </p:txBody>
      </p:sp>
      <p:sp>
        <p:nvSpPr>
          <p:cNvPr id="3" name="Subtitle 2"/>
          <p:cNvSpPr>
            <a:spLocks noGrp="1"/>
          </p:cNvSpPr>
          <p:nvPr>
            <p:ph idx="1"/>
          </p:nvPr>
        </p:nvSpPr>
        <p:spPr/>
        <p:txBody>
          <a:bodyPr/>
          <a:lstStyle/>
          <a:p>
            <a:pPr marL="0" indent="0">
              <a:buNone/>
            </a:pPr>
            <a:r>
              <a:rPr lang="en-US" b="1" dirty="0"/>
              <a:t>[1]” Bitcoin 17.7 million Tweets and price. Bitcoin Tweets sentiment analysis and the price”, https://</a:t>
            </a:r>
            <a:r>
              <a:rPr lang="en-US" b="1" dirty="0" err="1"/>
              <a:t>www.kaggle.com</a:t>
            </a:r>
            <a:r>
              <a:rPr lang="en-US" b="1" dirty="0"/>
              <a:t>, 2019. [Online]. Available: https://</a:t>
            </a:r>
            <a:r>
              <a:rPr lang="en-US" b="1" dirty="0" err="1"/>
              <a:t>www.kaggle.com</a:t>
            </a:r>
            <a:r>
              <a:rPr lang="en-US" b="1" dirty="0"/>
              <a:t>/</a:t>
            </a:r>
            <a:r>
              <a:rPr lang="en-US" b="1" dirty="0" err="1"/>
              <a:t>jaimebadiola</a:t>
            </a:r>
            <a:r>
              <a:rPr lang="en-US" b="1" dirty="0"/>
              <a:t>/bitcoin-tweets-and-price. </a:t>
            </a:r>
            <a:br>
              <a:rPr lang="en-US" b="1" dirty="0"/>
            </a:br>
            <a:br>
              <a:rPr lang="en-US" b="1" dirty="0"/>
            </a:br>
            <a:r>
              <a:rPr lang="en-US" b="1" dirty="0"/>
              <a:t>[2]” Bitcoin Data from 2014 to 2020”, https://</a:t>
            </a:r>
            <a:r>
              <a:rPr lang="en-US" b="1" dirty="0" err="1"/>
              <a:t>www.kaggle.com</a:t>
            </a:r>
            <a:r>
              <a:rPr lang="en-US" b="1" dirty="0"/>
              <a:t>, 2020. [Online]. Available: https://</a:t>
            </a:r>
            <a:r>
              <a:rPr lang="en-US" b="1" dirty="0" err="1"/>
              <a:t>www.kaggle.com</a:t>
            </a:r>
            <a:r>
              <a:rPr lang="en-US" b="1" dirty="0"/>
              <a:t>/</a:t>
            </a:r>
            <a:r>
              <a:rPr lang="en-US" b="1" dirty="0" err="1"/>
              <a:t>khalilbrick</a:t>
            </a:r>
            <a:r>
              <a:rPr lang="en-US" b="1" dirty="0"/>
              <a:t>/bitcoin-data-from-2014-to-2020</a:t>
            </a:r>
            <a:endParaRPr lang="en-US" dirty="0"/>
          </a:p>
        </p:txBody>
      </p:sp>
      <p:sp>
        <p:nvSpPr>
          <p:cNvPr id="5" name="TextBox 4"/>
          <p:cNvSpPr txBox="1"/>
          <p:nvPr/>
        </p:nvSpPr>
        <p:spPr>
          <a:xfrm>
            <a:off x="3953023" y="618978"/>
            <a:ext cx="4224996" cy="615553"/>
          </a:xfrm>
          <a:prstGeom prst="rect">
            <a:avLst/>
          </a:prstGeom>
          <a:noFill/>
        </p:spPr>
        <p:txBody>
          <a:bodyPr wrap="square" rtlCol="0">
            <a:spAutoFit/>
          </a:bodyPr>
          <a:lstStyle/>
          <a:p>
            <a:pPr algn="ctr"/>
            <a:r>
              <a:rPr lang="en-US" sz="3400" dirty="0">
                <a:solidFill>
                  <a:schemeClr val="bg1"/>
                </a:solidFill>
              </a:rPr>
              <a:t>References</a:t>
            </a:r>
          </a:p>
        </p:txBody>
      </p:sp>
    </p:spTree>
    <p:extLst>
      <p:ext uri="{BB962C8B-B14F-4D97-AF65-F5344CB8AC3E}">
        <p14:creationId xmlns:p14="http://schemas.microsoft.com/office/powerpoint/2010/main" val="978927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0463-346B-418C-BFC9-79142121CBDC}"/>
              </a:ext>
            </a:extLst>
          </p:cNvPr>
          <p:cNvSpPr>
            <a:spLocks noGrp="1"/>
          </p:cNvSpPr>
          <p:nvPr>
            <p:ph type="title"/>
          </p:nvPr>
        </p:nvSpPr>
        <p:spPr>
          <a:xfrm>
            <a:off x="838200" y="723578"/>
            <a:ext cx="4595071" cy="1645501"/>
          </a:xfrm>
        </p:spPr>
        <p:txBody>
          <a:bodyPr>
            <a:normAutofit/>
          </a:bodyPr>
          <a:lstStyle/>
          <a:p>
            <a:r>
              <a:rPr lang="en-US" sz="3700" dirty="0"/>
              <a:t>SENTIMENT ANALYSIS - </a:t>
            </a:r>
            <a:br>
              <a:rPr lang="en-US" sz="3700" dirty="0"/>
            </a:br>
            <a:r>
              <a:rPr lang="en-US" sz="3700" dirty="0"/>
              <a:t>BITCOIN</a:t>
            </a:r>
          </a:p>
        </p:txBody>
      </p:sp>
      <p:sp>
        <p:nvSpPr>
          <p:cNvPr id="9" name="Content Placeholder 8">
            <a:extLst>
              <a:ext uri="{FF2B5EF4-FFF2-40B4-BE49-F238E27FC236}">
                <a16:creationId xmlns:a16="http://schemas.microsoft.com/office/drawing/2014/main" id="{7477F8CA-9E9B-4DEF-868C-FA55B8B2027F}"/>
              </a:ext>
            </a:extLst>
          </p:cNvPr>
          <p:cNvSpPr>
            <a:spLocks noGrp="1"/>
          </p:cNvSpPr>
          <p:nvPr>
            <p:ph idx="1"/>
          </p:nvPr>
        </p:nvSpPr>
        <p:spPr>
          <a:xfrm>
            <a:off x="838200" y="2548467"/>
            <a:ext cx="4595071" cy="3628495"/>
          </a:xfrm>
        </p:spPr>
        <p:txBody>
          <a:bodyPr>
            <a:normAutofit/>
          </a:bodyPr>
          <a:lstStyle/>
          <a:p>
            <a:r>
              <a:rPr lang="en-US" sz="1300" b="0" i="0" dirty="0">
                <a:effectLst/>
                <a:latin typeface="Kartika" panose="020B0502040204020203" pitchFamily="18" charset="0"/>
                <a:cs typeface="Kartika" panose="020B0502040204020203" pitchFamily="18" charset="0"/>
              </a:rPr>
              <a:t>Cryptocurrency price for the past couple of years is very tumultuous and they are widely used for retail purchases or trading but has gained lot of investors interest in the recent years. Investors are seeking insights on digital currency data for intelligently predicting and investing. Recently sentiment analysis using digital currency data collected from social media to observe the sentiments effect on the digital currency price has gained lot of popularity.</a:t>
            </a:r>
          </a:p>
          <a:p>
            <a:r>
              <a:rPr lang="en-US" sz="1300" b="0" i="0" dirty="0">
                <a:effectLst/>
                <a:latin typeface="Kartika" panose="020B0502040204020203" pitchFamily="18" charset="0"/>
                <a:cs typeface="Kartika" panose="020B0502040204020203" pitchFamily="18" charset="0"/>
              </a:rPr>
              <a:t>In this data analysis we will use the sentiments from the tweets, news and bots dataset from Kaggle and </a:t>
            </a:r>
            <a:r>
              <a:rPr lang="en-US" sz="1300" b="1" i="0" dirty="0">
                <a:effectLst/>
                <a:latin typeface="Kartika" panose="020B0502040204020203" pitchFamily="18" charset="0"/>
                <a:cs typeface="Kartika" panose="020B0502040204020203" pitchFamily="18" charset="0"/>
              </a:rPr>
              <a:t>analyze its correlation on bitcoin price and volume</a:t>
            </a:r>
            <a:r>
              <a:rPr lang="en-US" sz="1300" b="0" i="0" dirty="0">
                <a:effectLst/>
                <a:latin typeface="Kartika" panose="020B0502040204020203" pitchFamily="18" charset="0"/>
                <a:cs typeface="Kartika" panose="020B0502040204020203" pitchFamily="18" charset="0"/>
              </a:rPr>
              <a:t>. We will also see how the </a:t>
            </a:r>
            <a:r>
              <a:rPr lang="en-US" sz="1300" b="1" i="0" dirty="0">
                <a:effectLst/>
                <a:latin typeface="Kartika" panose="020B0502040204020203" pitchFamily="18" charset="0"/>
                <a:cs typeface="Kartika" panose="020B0502040204020203" pitchFamily="18" charset="0"/>
              </a:rPr>
              <a:t>volume of tweets relate to the bitcoin price and volume</a:t>
            </a:r>
            <a:r>
              <a:rPr lang="en-US" sz="1300" dirty="0">
                <a:latin typeface="Kartika" panose="020B0502040204020203" pitchFamily="18" charset="0"/>
                <a:cs typeface="Kartika" panose="020B0502040204020203" pitchFamily="18" charset="0"/>
              </a:rPr>
              <a:t> with an objective to gain insights on how sentiments impact the bitcoin trading.</a:t>
            </a:r>
            <a:endParaRPr lang="en-US" sz="1300" b="0" i="0" dirty="0">
              <a:effectLst/>
              <a:latin typeface="Kartika" panose="020B0502040204020203" pitchFamily="18" charset="0"/>
              <a:cs typeface="Kartika" panose="020B0502040204020203" pitchFamily="18" charset="0"/>
            </a:endParaRPr>
          </a:p>
          <a:p>
            <a:endParaRPr lang="en-US" sz="1300" dirty="0"/>
          </a:p>
        </p:txBody>
      </p:sp>
      <p:sp>
        <p:nvSpPr>
          <p:cNvPr id="54" name="Rectangle 53">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Picture 29" descr="Table&#10;&#10;Description automatically generated">
            <a:extLst>
              <a:ext uri="{FF2B5EF4-FFF2-40B4-BE49-F238E27FC236}">
                <a16:creationId xmlns:a16="http://schemas.microsoft.com/office/drawing/2014/main" id="{78A0FA94-445F-400D-9BCC-A5C5AD8FB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908" y="732575"/>
            <a:ext cx="2364317" cy="1918132"/>
          </a:xfrm>
          <a:prstGeom prst="rect">
            <a:avLst/>
          </a:prstGeom>
        </p:spPr>
      </p:pic>
      <p:sp>
        <p:nvSpPr>
          <p:cNvPr id="60" name="Rectangle 5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descr="Table&#10;&#10;Description automatically generated">
            <a:extLst>
              <a:ext uri="{FF2B5EF4-FFF2-40B4-BE49-F238E27FC236}">
                <a16:creationId xmlns:a16="http://schemas.microsoft.com/office/drawing/2014/main" id="{FF3CCEB2-DB26-431F-ABA5-06CA3D66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2775" y="775270"/>
            <a:ext cx="2364317" cy="1832742"/>
          </a:xfrm>
          <a:prstGeom prst="rect">
            <a:avLst/>
          </a:prstGeom>
        </p:spPr>
      </p:pic>
      <p:pic>
        <p:nvPicPr>
          <p:cNvPr id="29" name="Picture 28" descr="Table&#10;&#10;Description automatically generated">
            <a:extLst>
              <a:ext uri="{FF2B5EF4-FFF2-40B4-BE49-F238E27FC236}">
                <a16:creationId xmlns:a16="http://schemas.microsoft.com/office/drawing/2014/main" id="{4E6231DB-D971-43A8-8844-88835607A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624" y="3796452"/>
            <a:ext cx="3658751" cy="2559898"/>
          </a:xfrm>
          <a:prstGeom prst="rect">
            <a:avLst/>
          </a:prstGeom>
        </p:spPr>
      </p:pic>
      <p:grpSp>
        <p:nvGrpSpPr>
          <p:cNvPr id="25" name="Group 24">
            <a:extLst>
              <a:ext uri="{FF2B5EF4-FFF2-40B4-BE49-F238E27FC236}">
                <a16:creationId xmlns:a16="http://schemas.microsoft.com/office/drawing/2014/main" id="{DA94403F-E65D-4626-BBB0-20B9E0DD635B}"/>
              </a:ext>
            </a:extLst>
          </p:cNvPr>
          <p:cNvGrpSpPr/>
          <p:nvPr/>
        </p:nvGrpSpPr>
        <p:grpSpPr>
          <a:xfrm>
            <a:off x="11069263" y="5938936"/>
            <a:ext cx="1046375" cy="854055"/>
            <a:chOff x="7852528" y="4500598"/>
            <a:chExt cx="2662117" cy="2288102"/>
          </a:xfrm>
        </p:grpSpPr>
        <p:pic>
          <p:nvPicPr>
            <p:cNvPr id="26" name="Picture 25">
              <a:extLst>
                <a:ext uri="{FF2B5EF4-FFF2-40B4-BE49-F238E27FC236}">
                  <a16:creationId xmlns:a16="http://schemas.microsoft.com/office/drawing/2014/main" id="{D98E150E-C54F-4D07-9CDB-90ACED2CC8A8}"/>
                </a:ext>
                <a:ext uri="{C183D7F6-B498-43B3-948B-1728B52AA6E4}">
                  <adec:decorative xmlns:adec="http://schemas.microsoft.com/office/drawing/2017/decorative" val="1"/>
                </a:ext>
              </a:extLst>
            </p:cNvPr>
            <p:cNvPicPr>
              <a:picLocks noChangeAspect="1"/>
            </p:cNvPicPr>
            <p:nvPr/>
          </p:nvPicPr>
          <p:blipFill>
            <a:blip r:embed="rId5">
              <a:alphaModFix/>
              <a:extLst>
                <a:ext uri="{BEBA8EAE-BF5A-486C-A8C5-ECC9F3942E4B}">
                  <a14:imgProps xmlns:a14="http://schemas.microsoft.com/office/drawing/2010/main">
                    <a14:imgLayer r:embed="rId6">
                      <a14:imgEffect>
                        <a14:backgroundRemoval t="6250" b="89904" l="7438" r="92562">
                          <a14:foregroundMark x1="57851" y1="9615" x2="76033" y2="10096"/>
                          <a14:foregroundMark x1="64463" y1="6250" x2="69835" y2="8173"/>
                          <a14:foregroundMark x1="89256" y1="12500" x2="90083" y2="11058"/>
                          <a14:foregroundMark x1="91735" y1="19712" x2="92562" y2="19231"/>
                          <a14:foregroundMark x1="90083" y1="20673" x2="91735" y2="19712"/>
                          <a14:foregroundMark x1="21901" y1="89423" x2="39256" y2="89423"/>
                          <a14:foregroundMark x1="7438" y1="83173" x2="7438" y2="83173"/>
                          <a14:backgroundMark x1="94628" y1="21154" x2="94628" y2="21154"/>
                          <a14:backgroundMark x1="93388" y1="19712" x2="93388" y2="19712"/>
                          <a14:backgroundMark x1="5785" y1="85577" x2="5785" y2="85577"/>
                          <a14:backgroundMark x1="7025" y1="85096" x2="7025" y2="85096"/>
                          <a14:backgroundMark x1="6612" y1="84615" x2="6612" y2="84615"/>
                          <a14:backgroundMark x1="6198" y1="85096" x2="6198" y2="85096"/>
                          <a14:backgroundMark x1="6198" y1="84135" x2="6198" y2="84135"/>
                          <a14:backgroundMark x1="6198" y1="84135" x2="6198" y2="84135"/>
                        </a14:backgroundRemoval>
                      </a14:imgEffect>
                      <a14:imgEffect>
                        <a14:sharpenSoften amount="50000"/>
                      </a14:imgEffect>
                      <a14:imgEffect>
                        <a14:colorTemperature colorTemp="6161"/>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852528" y="4500598"/>
              <a:ext cx="2662117" cy="2288102"/>
            </a:xfrm>
            <a:prstGeom prst="rect">
              <a:avLst/>
            </a:prstGeom>
            <a:noFill/>
          </p:spPr>
        </p:pic>
        <p:pic>
          <p:nvPicPr>
            <p:cNvPr id="27" name="Picture 26">
              <a:extLst>
                <a:ext uri="{FF2B5EF4-FFF2-40B4-BE49-F238E27FC236}">
                  <a16:creationId xmlns:a16="http://schemas.microsoft.com/office/drawing/2014/main" id="{5DE629C6-D261-4187-ABFA-852AACFA86EC}"/>
                </a:ext>
                <a:ext uri="{C183D7F6-B498-43B3-948B-1728B52AA6E4}">
                  <adec:decorative xmlns:adec="http://schemas.microsoft.com/office/drawing/2017/decorative" val="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277" b="90000" l="8778" r="91889">
                          <a14:foregroundMark x1="45889" y1="32660" x2="40889" y2="44894"/>
                          <a14:foregroundMark x1="43111" y1="45638" x2="42000" y2="53298"/>
                          <a14:foregroundMark x1="42000" y1="53298" x2="45111" y2="59574"/>
                          <a14:foregroundMark x1="45111" y1="59574" x2="49778" y2="59787"/>
                          <a14:foregroundMark x1="72000" y1="23723" x2="39889" y2="18936"/>
                          <a14:foregroundMark x1="39889" y1="18936" x2="41000" y2="32340"/>
                          <a14:foregroundMark x1="41000" y1="32340" x2="69667" y2="39468"/>
                          <a14:foregroundMark x1="69667" y1="39468" x2="69778" y2="61277"/>
                          <a14:foregroundMark x1="69778" y1="61277" x2="55444" y2="70106"/>
                          <a14:foregroundMark x1="55444" y1="70106" x2="34444" y2="61702"/>
                          <a14:foregroundMark x1="34444" y1="61702" x2="33889" y2="61277"/>
                          <a14:foregroundMark x1="28111" y1="55851" x2="31111" y2="68085"/>
                          <a14:foregroundMark x1="31111" y1="68085" x2="52556" y2="76170"/>
                          <a14:foregroundMark x1="52556" y1="76170" x2="60444" y2="71915"/>
                          <a14:foregroundMark x1="60444" y1="71915" x2="68667" y2="62766"/>
                          <a14:foregroundMark x1="68667" y1="62766" x2="72333" y2="55319"/>
                          <a14:foregroundMark x1="72333" y1="55319" x2="70000" y2="31702"/>
                          <a14:foregroundMark x1="70000" y1="31702" x2="63000" y2="21596"/>
                          <a14:foregroundMark x1="63000" y1="21596" x2="43222" y2="19043"/>
                          <a14:foregroundMark x1="43222" y1="19043" x2="35111" y2="25532"/>
                          <a14:foregroundMark x1="35111" y1="25532" x2="34444" y2="40426"/>
                          <a14:foregroundMark x1="34444" y1="40426" x2="19444" y2="47553"/>
                          <a14:foregroundMark x1="19444" y1="47553" x2="22889" y2="62872"/>
                          <a14:foregroundMark x1="22889" y1="62872" x2="31111" y2="53617"/>
                          <a14:foregroundMark x1="31111" y1="53617" x2="33667" y2="53936"/>
                          <a14:foregroundMark x1="43000" y1="34468" x2="47111" y2="40319"/>
                          <a14:foregroundMark x1="47111" y1="40319" x2="42111" y2="35213"/>
                          <a14:foregroundMark x1="48000" y1="33191" x2="42667" y2="39149"/>
                          <a14:foregroundMark x1="42667" y1="39149" x2="43556" y2="31383"/>
                          <a14:foregroundMark x1="43556" y1="31383" x2="36556" y2="29043"/>
                          <a14:foregroundMark x1="36556" y1="29043" x2="37667" y2="29043"/>
                          <a14:foregroundMark x1="39778" y1="26809" x2="50000" y2="29362"/>
                          <a14:foregroundMark x1="50000" y1="29362" x2="57889" y2="33723"/>
                          <a14:foregroundMark x1="44333" y1="25106" x2="51556" y2="26915"/>
                          <a14:foregroundMark x1="51556" y1="26915" x2="61778" y2="34362"/>
                          <a14:foregroundMark x1="61778" y1="34362" x2="65333" y2="40851"/>
                          <a14:foregroundMark x1="57111" y1="24468" x2="63556" y2="32128"/>
                          <a14:foregroundMark x1="57333" y1="23298" x2="63000" y2="29894"/>
                          <a14:foregroundMark x1="64444" y1="35957" x2="60889" y2="51596"/>
                          <a14:foregroundMark x1="60889" y1="51596" x2="58444" y2="53511"/>
                          <a14:foregroundMark x1="33333" y1="51277" x2="50444" y2="57766"/>
                          <a14:foregroundMark x1="50444" y1="57766" x2="53444" y2="57872"/>
                          <a14:foregroundMark x1="35222" y1="58936" x2="44889" y2="59043"/>
                          <a14:foregroundMark x1="44889" y1="59043" x2="56889" y2="58830"/>
                          <a14:foregroundMark x1="56889" y1="58830" x2="57000" y2="58936"/>
                          <a14:foregroundMark x1="43222" y1="66809" x2="59667" y2="56702"/>
                          <a14:foregroundMark x1="46333" y1="70213" x2="64333" y2="56809"/>
                          <a14:foregroundMark x1="64333" y1="56809" x2="65000" y2="55319"/>
                          <a14:foregroundMark x1="51444" y1="55106" x2="61556" y2="45957"/>
                          <a14:foregroundMark x1="87889" y1="41277" x2="90778" y2="50426"/>
                          <a14:foregroundMark x1="90778" y1="50426" x2="90222" y2="52660"/>
                          <a14:foregroundMark x1="91222" y1="57128" x2="92667" y2="48936"/>
                          <a14:foregroundMark x1="92667" y1="48936" x2="91889" y2="40638"/>
                          <a14:foregroundMark x1="91889" y1="40638" x2="89222" y2="35745"/>
                          <a14:foregroundMark x1="14556" y1="66383" x2="10556" y2="60213"/>
                          <a14:foregroundMark x1="10556" y1="60213" x2="8778" y2="51489"/>
                          <a14:foregroundMark x1="8778" y1="51489" x2="11778" y2="35106"/>
                          <a14:foregroundMark x1="26333" y1="13085" x2="45667" y2="8298"/>
                          <a14:foregroundMark x1="45667" y1="8298" x2="58333" y2="8511"/>
                          <a14:foregroundMark x1="58333" y1="8511" x2="66000" y2="11702"/>
                          <a14:foregroundMark x1="66000" y1="11702" x2="66000" y2="11809"/>
                          <a14:foregroundMark x1="36889" y1="71170" x2="38000" y2="61489"/>
                          <a14:foregroundMark x1="37667" y1="8191" x2="48000" y2="5000"/>
                          <a14:foregroundMark x1="48000" y1="5000" x2="56778" y2="6277"/>
                          <a14:foregroundMark x1="56778" y1="6277" x2="59111" y2="7872"/>
                        </a14:backgroundRemoval>
                      </a14:imgEffect>
                    </a14:imgLayer>
                  </a14:imgProps>
                </a:ext>
                <a:ext uri="{28A0092B-C50C-407E-A947-70E740481C1C}">
                  <a14:useLocalDpi xmlns:a14="http://schemas.microsoft.com/office/drawing/2010/main" val="0"/>
                </a:ext>
              </a:extLst>
            </a:blip>
            <a:stretch>
              <a:fillRect/>
            </a:stretch>
          </p:blipFill>
          <p:spPr>
            <a:xfrm>
              <a:off x="8646937" y="5303280"/>
              <a:ext cx="1087809" cy="1136156"/>
            </a:xfrm>
            <a:prstGeom prst="rect">
              <a:avLst/>
            </a:prstGeom>
          </p:spPr>
        </p:pic>
      </p:grpSp>
    </p:spTree>
    <p:extLst>
      <p:ext uri="{BB962C8B-B14F-4D97-AF65-F5344CB8AC3E}">
        <p14:creationId xmlns:p14="http://schemas.microsoft.com/office/powerpoint/2010/main" val="395848811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Chart, pie chart&#10;&#10;Description automatically generated">
            <a:extLst>
              <a:ext uri="{FF2B5EF4-FFF2-40B4-BE49-F238E27FC236}">
                <a16:creationId xmlns:a16="http://schemas.microsoft.com/office/drawing/2014/main" id="{F0B0AC05-A00B-47C1-9DF1-F438B0B37540}"/>
              </a:ext>
            </a:extLst>
          </p:cNvPr>
          <p:cNvPicPr>
            <a:picLocks noChangeAspect="1"/>
          </p:cNvPicPr>
          <p:nvPr/>
        </p:nvPicPr>
        <p:blipFill rotWithShape="1">
          <a:blip r:embed="rId2">
            <a:extLst>
              <a:ext uri="{28A0092B-C50C-407E-A947-70E740481C1C}">
                <a14:useLocalDpi xmlns:a14="http://schemas.microsoft.com/office/drawing/2010/main" val="0"/>
              </a:ext>
            </a:extLst>
          </a:blip>
          <a:srcRect t="1824" r="-3" b="3646"/>
          <a:stretch/>
        </p:blipFill>
        <p:spPr>
          <a:xfrm>
            <a:off x="6474256" y="1845331"/>
            <a:ext cx="5201895" cy="3796963"/>
          </a:xfrm>
          <a:prstGeom prst="rect">
            <a:avLst/>
          </a:prstGeom>
        </p:spPr>
      </p:pic>
      <p:sp>
        <p:nvSpPr>
          <p:cNvPr id="9" name="Content Placeholder 8">
            <a:extLst>
              <a:ext uri="{FF2B5EF4-FFF2-40B4-BE49-F238E27FC236}">
                <a16:creationId xmlns:a16="http://schemas.microsoft.com/office/drawing/2014/main" id="{E4E96A51-2E32-4950-9CB7-474BABFDD71F}"/>
              </a:ext>
            </a:extLst>
          </p:cNvPr>
          <p:cNvSpPr txBox="1">
            <a:spLocks/>
          </p:cNvSpPr>
          <p:nvPr/>
        </p:nvSpPr>
        <p:spPr>
          <a:xfrm>
            <a:off x="-13876" y="1087913"/>
            <a:ext cx="2961442" cy="4852362"/>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00" dirty="0">
              <a:solidFill>
                <a:srgbClr val="FFFFFF"/>
              </a:solidFill>
            </a:endParaRPr>
          </a:p>
        </p:txBody>
      </p:sp>
      <p:sp>
        <p:nvSpPr>
          <p:cNvPr id="10" name="Content Placeholder 8">
            <a:extLst>
              <a:ext uri="{FF2B5EF4-FFF2-40B4-BE49-F238E27FC236}">
                <a16:creationId xmlns:a16="http://schemas.microsoft.com/office/drawing/2014/main" id="{F879B183-B230-4EE9-B698-26216F531B24}"/>
              </a:ext>
            </a:extLst>
          </p:cNvPr>
          <p:cNvSpPr txBox="1">
            <a:spLocks/>
          </p:cNvSpPr>
          <p:nvPr/>
        </p:nvSpPr>
        <p:spPr>
          <a:xfrm>
            <a:off x="6474256" y="679937"/>
            <a:ext cx="5201894" cy="1051627"/>
          </a:xfrm>
          <a:prstGeom prst="rect">
            <a:avLst/>
          </a:prstGeom>
          <a:solidFill>
            <a:schemeClr val="bg2"/>
          </a:solidFill>
        </p:spPr>
        <p:txBody>
          <a:bodyPr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Positive Tweet – Positive Sentiment</a:t>
            </a:r>
          </a:p>
          <a:p>
            <a:r>
              <a:rPr lang="en-US" dirty="0"/>
              <a:t>Negative Tweet – Negative Sentiment</a:t>
            </a:r>
          </a:p>
          <a:p>
            <a:r>
              <a:rPr lang="en-US" dirty="0"/>
              <a:t>Neutral Tweet – Neutral Sentiment</a:t>
            </a:r>
          </a:p>
          <a:p>
            <a:endParaRPr lang="en-US" sz="1300" dirty="0"/>
          </a:p>
        </p:txBody>
      </p:sp>
      <p:sp>
        <p:nvSpPr>
          <p:cNvPr id="21" name="Rectangle 20">
            <a:extLst>
              <a:ext uri="{FF2B5EF4-FFF2-40B4-BE49-F238E27FC236}">
                <a16:creationId xmlns:a16="http://schemas.microsoft.com/office/drawing/2014/main" id="{39E4800C-463B-4200-89FD-657BBF31DA99}"/>
              </a:ext>
            </a:extLst>
          </p:cNvPr>
          <p:cNvSpPr/>
          <p:nvPr/>
        </p:nvSpPr>
        <p:spPr>
          <a:xfrm>
            <a:off x="-13876" y="-74201"/>
            <a:ext cx="12205876" cy="677108"/>
          </a:xfrm>
          <a:prstGeom prst="rect">
            <a:avLst/>
          </a:prstGeom>
          <a:noFill/>
        </p:spPr>
        <p:txBody>
          <a:bodyPr wrap="square" lIns="91440" tIns="45720" rIns="91440" bIns="45720">
            <a:spAutoFit/>
          </a:bodyPr>
          <a:lstStyle/>
          <a:p>
            <a:r>
              <a:rPr lang="en-US" sz="3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Distribution of Data</a:t>
            </a:r>
          </a:p>
        </p:txBody>
      </p:sp>
      <p:pic>
        <p:nvPicPr>
          <p:cNvPr id="3" name="Picture 2">
            <a:extLst>
              <a:ext uri="{FF2B5EF4-FFF2-40B4-BE49-F238E27FC236}">
                <a16:creationId xmlns:a16="http://schemas.microsoft.com/office/drawing/2014/main" id="{17E859FA-D1F2-C640-8A1A-C946E0CCA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49" y="679938"/>
            <a:ext cx="5517087" cy="4968198"/>
          </a:xfrm>
          <a:prstGeom prst="rect">
            <a:avLst/>
          </a:prstGeom>
          <a:solidFill>
            <a:schemeClr val="bg2"/>
          </a:solidFill>
        </p:spPr>
      </p:pic>
      <p:graphicFrame>
        <p:nvGraphicFramePr>
          <p:cNvPr id="4" name="Table 4">
            <a:extLst>
              <a:ext uri="{FF2B5EF4-FFF2-40B4-BE49-F238E27FC236}">
                <a16:creationId xmlns:a16="http://schemas.microsoft.com/office/drawing/2014/main" id="{F4821D3C-681F-7443-96B0-691ABEE4ED81}"/>
              </a:ext>
            </a:extLst>
          </p:cNvPr>
          <p:cNvGraphicFramePr>
            <a:graphicFrameLocks noGrp="1"/>
          </p:cNvGraphicFramePr>
          <p:nvPr>
            <p:extLst>
              <p:ext uri="{D42A27DB-BD31-4B8C-83A1-F6EECF244321}">
                <p14:modId xmlns:p14="http://schemas.microsoft.com/office/powerpoint/2010/main" val="469205041"/>
              </p:ext>
            </p:extLst>
          </p:nvPr>
        </p:nvGraphicFramePr>
        <p:xfrm>
          <a:off x="3010623" y="5861574"/>
          <a:ext cx="65024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501288785"/>
                    </a:ext>
                  </a:extLst>
                </a:gridCol>
                <a:gridCol w="1625600">
                  <a:extLst>
                    <a:ext uri="{9D8B030D-6E8A-4147-A177-3AD203B41FA5}">
                      <a16:colId xmlns:a16="http://schemas.microsoft.com/office/drawing/2014/main" val="3016117655"/>
                    </a:ext>
                  </a:extLst>
                </a:gridCol>
                <a:gridCol w="1625600">
                  <a:extLst>
                    <a:ext uri="{9D8B030D-6E8A-4147-A177-3AD203B41FA5}">
                      <a16:colId xmlns:a16="http://schemas.microsoft.com/office/drawing/2014/main" val="544031469"/>
                    </a:ext>
                  </a:extLst>
                </a:gridCol>
                <a:gridCol w="1625600">
                  <a:extLst>
                    <a:ext uri="{9D8B030D-6E8A-4147-A177-3AD203B41FA5}">
                      <a16:colId xmlns:a16="http://schemas.microsoft.com/office/drawing/2014/main" val="25244575"/>
                    </a:ext>
                  </a:extLst>
                </a:gridCol>
              </a:tblGrid>
              <a:tr h="370840">
                <a:tc>
                  <a:txBody>
                    <a:bodyPr/>
                    <a:lstStyle/>
                    <a:p>
                      <a:pPr algn="ctr"/>
                      <a:r>
                        <a:rPr lang="en-US" dirty="0"/>
                        <a:t>Observations</a:t>
                      </a:r>
                    </a:p>
                  </a:txBody>
                  <a:tcPr anchor="ctr"/>
                </a:tc>
                <a:tc>
                  <a:txBody>
                    <a:bodyPr/>
                    <a:lstStyle/>
                    <a:p>
                      <a:pPr algn="ctr"/>
                      <a:r>
                        <a:rPr lang="en-US" dirty="0"/>
                        <a:t>Positive</a:t>
                      </a:r>
                    </a:p>
                  </a:txBody>
                  <a:tcPr anchor="ctr"/>
                </a:tc>
                <a:tc>
                  <a:txBody>
                    <a:bodyPr/>
                    <a:lstStyle/>
                    <a:p>
                      <a:pPr algn="ctr"/>
                      <a:r>
                        <a:rPr lang="en-US" dirty="0"/>
                        <a:t>Negative</a:t>
                      </a:r>
                    </a:p>
                  </a:txBody>
                  <a:tcPr anchor="ctr"/>
                </a:tc>
                <a:tc>
                  <a:txBody>
                    <a:bodyPr/>
                    <a:lstStyle/>
                    <a:p>
                      <a:pPr algn="ctr"/>
                      <a:r>
                        <a:rPr lang="en-US" dirty="0"/>
                        <a:t>Neutral</a:t>
                      </a:r>
                    </a:p>
                  </a:txBody>
                  <a:tcPr anchor="ctr"/>
                </a:tc>
                <a:extLst>
                  <a:ext uri="{0D108BD9-81ED-4DB2-BD59-A6C34878D82A}">
                    <a16:rowId xmlns:a16="http://schemas.microsoft.com/office/drawing/2014/main" val="233775505"/>
                  </a:ext>
                </a:extLst>
              </a:tr>
              <a:tr h="370840">
                <a:tc>
                  <a:txBody>
                    <a:bodyPr/>
                    <a:lstStyle/>
                    <a:p>
                      <a:pPr algn="ctr"/>
                      <a:r>
                        <a:rPr lang="en-US" dirty="0"/>
                        <a:t>539</a:t>
                      </a:r>
                    </a:p>
                  </a:txBody>
                  <a:tcPr anchor="ctr"/>
                </a:tc>
                <a:tc>
                  <a:txBody>
                    <a:bodyPr/>
                    <a:lstStyle/>
                    <a:p>
                      <a:pPr algn="ctr"/>
                      <a:r>
                        <a:rPr lang="en-US" dirty="0"/>
                        <a:t>5,569,049</a:t>
                      </a:r>
                    </a:p>
                  </a:txBody>
                  <a:tcPr anchor="ctr"/>
                </a:tc>
                <a:tc>
                  <a:txBody>
                    <a:bodyPr/>
                    <a:lstStyle/>
                    <a:p>
                      <a:pPr algn="ctr"/>
                      <a:r>
                        <a:rPr lang="en-US" dirty="0"/>
                        <a:t>2,857,409</a:t>
                      </a:r>
                    </a:p>
                  </a:txBody>
                  <a:tcPr anchor="ctr"/>
                </a:tc>
                <a:tc>
                  <a:txBody>
                    <a:bodyPr/>
                    <a:lstStyle/>
                    <a:p>
                      <a:pPr algn="ctr"/>
                      <a:r>
                        <a:rPr lang="en-US" dirty="0"/>
                        <a:t>6,543,282</a:t>
                      </a:r>
                    </a:p>
                  </a:txBody>
                  <a:tcPr anchor="ctr"/>
                </a:tc>
                <a:extLst>
                  <a:ext uri="{0D108BD9-81ED-4DB2-BD59-A6C34878D82A}">
                    <a16:rowId xmlns:a16="http://schemas.microsoft.com/office/drawing/2014/main" val="2440829759"/>
                  </a:ext>
                </a:extLst>
              </a:tr>
            </a:tbl>
          </a:graphicData>
        </a:graphic>
      </p:graphicFrame>
    </p:spTree>
    <p:extLst>
      <p:ext uri="{BB962C8B-B14F-4D97-AF65-F5344CB8AC3E}">
        <p14:creationId xmlns:p14="http://schemas.microsoft.com/office/powerpoint/2010/main" val="100296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6DED4C-B9D4-4C4D-AA04-6BF82CF2BEC6}"/>
              </a:ext>
            </a:extLst>
          </p:cNvPr>
          <p:cNvSpPr/>
          <p:nvPr/>
        </p:nvSpPr>
        <p:spPr>
          <a:xfrm>
            <a:off x="-2118" y="10314"/>
            <a:ext cx="12194117" cy="769441"/>
          </a:xfrm>
          <a:prstGeom prst="rect">
            <a:avLst/>
          </a:prstGeom>
          <a:noFill/>
        </p:spPr>
        <p:txBody>
          <a:bodyPr wrap="square" lIns="91440" tIns="45720" rIns="91440" bIns="45720">
            <a:spAutoFit/>
          </a:bodyPr>
          <a:lstStyle/>
          <a:p>
            <a:r>
              <a:rPr 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Box Plot For Positive and Negative Tweets</a:t>
            </a:r>
          </a:p>
        </p:txBody>
      </p:sp>
      <p:pic>
        <p:nvPicPr>
          <p:cNvPr id="6" name="Content Placeholder 7" descr="Chart, box and whisker chart&#10;&#10;Description automatically generated">
            <a:extLst>
              <a:ext uri="{FF2B5EF4-FFF2-40B4-BE49-F238E27FC236}">
                <a16:creationId xmlns:a16="http://schemas.microsoft.com/office/drawing/2014/main" id="{D7910673-E763-4D05-BB76-E0E86DF88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00" y="1003969"/>
            <a:ext cx="7822668" cy="4850059"/>
          </a:xfrm>
          <a:prstGeom prst="rect">
            <a:avLst/>
          </a:prstGeom>
        </p:spPr>
      </p:pic>
      <p:pic>
        <p:nvPicPr>
          <p:cNvPr id="7" name="Content Placeholder 13" descr="Text&#10;&#10;Description automatically generated">
            <a:extLst>
              <a:ext uri="{FF2B5EF4-FFF2-40B4-BE49-F238E27FC236}">
                <a16:creationId xmlns:a16="http://schemas.microsoft.com/office/drawing/2014/main" id="{14D9A067-3F37-4689-9974-5542877EE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3261" y="1003970"/>
            <a:ext cx="3736491" cy="4850059"/>
          </a:xfrm>
          <a:prstGeom prst="rect">
            <a:avLst/>
          </a:prstGeom>
        </p:spPr>
      </p:pic>
    </p:spTree>
    <p:extLst>
      <p:ext uri="{BB962C8B-B14F-4D97-AF65-F5344CB8AC3E}">
        <p14:creationId xmlns:p14="http://schemas.microsoft.com/office/powerpoint/2010/main" val="1266600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6F05-2484-469B-9FC1-D1589EBDBC71}"/>
              </a:ext>
            </a:extLst>
          </p:cNvPr>
          <p:cNvSpPr>
            <a:spLocks noGrp="1"/>
          </p:cNvSpPr>
          <p:nvPr>
            <p:ph type="title"/>
          </p:nvPr>
        </p:nvSpPr>
        <p:spPr>
          <a:xfrm>
            <a:off x="0" y="1852436"/>
            <a:ext cx="10515600" cy="1325563"/>
          </a:xfrm>
          <a:solidFill>
            <a:schemeClr val="bg2"/>
          </a:solidFill>
        </p:spPr>
        <p:txBody>
          <a:bodyPr anchor="ctr">
            <a:normAutofit/>
          </a:bodyPr>
          <a:lstStyle/>
          <a:p>
            <a:pPr algn="ctr"/>
            <a:r>
              <a:rPr lang="en-US" sz="4400" dirty="0"/>
              <a:t>Comparing Bitcoin Price and Twitter Sentiment</a:t>
            </a:r>
          </a:p>
        </p:txBody>
      </p:sp>
    </p:spTree>
    <p:extLst>
      <p:ext uri="{BB962C8B-B14F-4D97-AF65-F5344CB8AC3E}">
        <p14:creationId xmlns:p14="http://schemas.microsoft.com/office/powerpoint/2010/main" val="2932356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electronics, circuit&#10;&#10;Description automatically generated">
            <a:extLst>
              <a:ext uri="{FF2B5EF4-FFF2-40B4-BE49-F238E27FC236}">
                <a16:creationId xmlns:a16="http://schemas.microsoft.com/office/drawing/2014/main" id="{83A35002-1058-4A36-8656-E34605CA2961}"/>
              </a:ext>
            </a:extLst>
          </p:cNvPr>
          <p:cNvPicPr>
            <a:picLocks noChangeAspect="1"/>
          </p:cNvPicPr>
          <p:nvPr/>
        </p:nvPicPr>
        <p:blipFill rotWithShape="1">
          <a:blip r:embed="rId2">
            <a:extLst>
              <a:ext uri="{28A0092B-C50C-407E-A947-70E740481C1C}">
                <a14:useLocalDpi xmlns:a14="http://schemas.microsoft.com/office/drawing/2010/main" val="0"/>
              </a:ext>
            </a:extLst>
          </a:blip>
          <a:srcRect l="17742" r="19510"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grpSp>
        <p:nvGrpSpPr>
          <p:cNvPr id="30" name="Group 29">
            <a:extLst>
              <a:ext uri="{FF2B5EF4-FFF2-40B4-BE49-F238E27FC236}">
                <a16:creationId xmlns:a16="http://schemas.microsoft.com/office/drawing/2014/main" id="{D8AB287F-CE56-44F7-A60A-ED5D1EAC0100}"/>
              </a:ext>
            </a:extLst>
          </p:cNvPr>
          <p:cNvGrpSpPr/>
          <p:nvPr/>
        </p:nvGrpSpPr>
        <p:grpSpPr>
          <a:xfrm>
            <a:off x="263798" y="779755"/>
            <a:ext cx="10698480" cy="5637332"/>
            <a:chOff x="362189" y="551288"/>
            <a:chExt cx="10904333" cy="5637332"/>
          </a:xfrm>
        </p:grpSpPr>
        <p:pic>
          <p:nvPicPr>
            <p:cNvPr id="9" name="Picture 8" descr="Chart&#10;&#10;Description automatically generated">
              <a:extLst>
                <a:ext uri="{FF2B5EF4-FFF2-40B4-BE49-F238E27FC236}">
                  <a16:creationId xmlns:a16="http://schemas.microsoft.com/office/drawing/2014/main" id="{A5493FE0-C314-48F5-8BF1-796E4F60E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34" y="551288"/>
              <a:ext cx="10762488" cy="5608065"/>
            </a:xfrm>
            <a:prstGeom prst="rect">
              <a:avLst/>
            </a:prstGeom>
          </p:spPr>
        </p:pic>
        <p:sp>
          <p:nvSpPr>
            <p:cNvPr id="4" name="TextBox 3">
              <a:extLst>
                <a:ext uri="{FF2B5EF4-FFF2-40B4-BE49-F238E27FC236}">
                  <a16:creationId xmlns:a16="http://schemas.microsoft.com/office/drawing/2014/main" id="{96AB1C7A-4100-4CAF-9AC1-2113A9D0DF28}"/>
                </a:ext>
              </a:extLst>
            </p:cNvPr>
            <p:cNvSpPr txBox="1"/>
            <p:nvPr/>
          </p:nvSpPr>
          <p:spPr>
            <a:xfrm>
              <a:off x="362189" y="5973176"/>
              <a:ext cx="1998483" cy="215444"/>
            </a:xfrm>
            <a:prstGeom prst="rect">
              <a:avLst/>
            </a:prstGeom>
            <a:noFill/>
          </p:spPr>
          <p:txBody>
            <a:bodyPr wrap="square" rtlCol="0">
              <a:spAutoFit/>
            </a:bodyPr>
            <a:lstStyle/>
            <a:p>
              <a:pPr algn="ctr"/>
              <a:r>
                <a:rPr lang="en-US" sz="800" i="1" dirty="0"/>
                <a:t>*Daily Prices: 08/01/2017 – 01/21/2019</a:t>
              </a:r>
            </a:p>
          </p:txBody>
        </p:sp>
      </p:grpSp>
      <p:sp>
        <p:nvSpPr>
          <p:cNvPr id="31" name="Rectangle 30">
            <a:extLst>
              <a:ext uri="{FF2B5EF4-FFF2-40B4-BE49-F238E27FC236}">
                <a16:creationId xmlns:a16="http://schemas.microsoft.com/office/drawing/2014/main" id="{0A9773BF-E7CD-4039-83E0-3397EC66CFE5}"/>
              </a:ext>
            </a:extLst>
          </p:cNvPr>
          <p:cNvSpPr/>
          <p:nvPr/>
        </p:nvSpPr>
        <p:spPr>
          <a:xfrm>
            <a:off x="-2118" y="10314"/>
            <a:ext cx="12194117" cy="769441"/>
          </a:xfrm>
          <a:prstGeom prst="rect">
            <a:avLst/>
          </a:prstGeom>
          <a:noFill/>
        </p:spPr>
        <p:txBody>
          <a:bodyPr wrap="square" lIns="91440" tIns="45720" rIns="91440" bIns="45720">
            <a:spAutoFit/>
          </a:bodyPr>
          <a:lstStyle/>
          <a:p>
            <a:r>
              <a:rPr 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Price of Bitcoin</a:t>
            </a:r>
          </a:p>
        </p:txBody>
      </p:sp>
    </p:spTree>
    <p:extLst>
      <p:ext uri="{BB962C8B-B14F-4D97-AF65-F5344CB8AC3E}">
        <p14:creationId xmlns:p14="http://schemas.microsoft.com/office/powerpoint/2010/main" val="3251358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electronics, circuit&#10;&#10;Description automatically generated">
            <a:extLst>
              <a:ext uri="{FF2B5EF4-FFF2-40B4-BE49-F238E27FC236}">
                <a16:creationId xmlns:a16="http://schemas.microsoft.com/office/drawing/2014/main" id="{83A35002-1058-4A36-8656-E34605CA2961}"/>
              </a:ext>
            </a:extLst>
          </p:cNvPr>
          <p:cNvPicPr>
            <a:picLocks noChangeAspect="1"/>
          </p:cNvPicPr>
          <p:nvPr/>
        </p:nvPicPr>
        <p:blipFill rotWithShape="1">
          <a:blip r:embed="rId2">
            <a:extLst>
              <a:ext uri="{28A0092B-C50C-407E-A947-70E740481C1C}">
                <a14:useLocalDpi xmlns:a14="http://schemas.microsoft.com/office/drawing/2010/main" val="0"/>
              </a:ext>
            </a:extLst>
          </a:blip>
          <a:srcRect l="17742" r="19510"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pic>
        <p:nvPicPr>
          <p:cNvPr id="12" name="Content Placeholder 11" descr="Graphical user interface, chart&#10;&#10;Description automatically generated">
            <a:extLst>
              <a:ext uri="{FF2B5EF4-FFF2-40B4-BE49-F238E27FC236}">
                <a16:creationId xmlns:a16="http://schemas.microsoft.com/office/drawing/2014/main" id="{B53295AE-6B81-4557-B982-38A0F689ED15}"/>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874713"/>
            <a:ext cx="10515600" cy="5080000"/>
          </a:xfrm>
        </p:spPr>
      </p:pic>
      <p:sp>
        <p:nvSpPr>
          <p:cNvPr id="11" name="TextBox 10">
            <a:extLst>
              <a:ext uri="{FF2B5EF4-FFF2-40B4-BE49-F238E27FC236}">
                <a16:creationId xmlns:a16="http://schemas.microsoft.com/office/drawing/2014/main" id="{9B85D389-04CA-4EA0-8143-02DF5746A187}"/>
              </a:ext>
            </a:extLst>
          </p:cNvPr>
          <p:cNvSpPr txBox="1"/>
          <p:nvPr/>
        </p:nvSpPr>
        <p:spPr>
          <a:xfrm>
            <a:off x="-84351" y="5766995"/>
            <a:ext cx="1998483" cy="215444"/>
          </a:xfrm>
          <a:prstGeom prst="rect">
            <a:avLst/>
          </a:prstGeom>
          <a:noFill/>
        </p:spPr>
        <p:txBody>
          <a:bodyPr wrap="square" rtlCol="0">
            <a:spAutoFit/>
          </a:bodyPr>
          <a:lstStyle/>
          <a:p>
            <a:r>
              <a:rPr lang="en-US" sz="800" i="1" dirty="0"/>
              <a:t>*Period: 08/01/2017 – 01/21/2019</a:t>
            </a:r>
          </a:p>
        </p:txBody>
      </p:sp>
      <p:sp>
        <p:nvSpPr>
          <p:cNvPr id="13" name="Rectangle 12">
            <a:extLst>
              <a:ext uri="{FF2B5EF4-FFF2-40B4-BE49-F238E27FC236}">
                <a16:creationId xmlns:a16="http://schemas.microsoft.com/office/drawing/2014/main" id="{22B44E98-730A-49B7-898E-C07B4388637C}"/>
              </a:ext>
            </a:extLst>
          </p:cNvPr>
          <p:cNvSpPr/>
          <p:nvPr/>
        </p:nvSpPr>
        <p:spPr>
          <a:xfrm>
            <a:off x="2743200" y="1074318"/>
            <a:ext cx="1881786" cy="4535096"/>
          </a:xfrm>
          <a:prstGeom prst="rect">
            <a:avLst/>
          </a:prstGeom>
          <a:solidFill>
            <a:srgbClr val="FF0000">
              <a:alpha val="7000"/>
            </a:srgb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DCC2750-7049-4F21-BD80-04BCC81CDF52}"/>
              </a:ext>
            </a:extLst>
          </p:cNvPr>
          <p:cNvSpPr/>
          <p:nvPr/>
        </p:nvSpPr>
        <p:spPr>
          <a:xfrm>
            <a:off x="-2118" y="10314"/>
            <a:ext cx="12194117" cy="769441"/>
          </a:xfrm>
          <a:prstGeom prst="rect">
            <a:avLst/>
          </a:prstGeom>
          <a:noFill/>
        </p:spPr>
        <p:txBody>
          <a:bodyPr wrap="square" lIns="91440" tIns="45720" rIns="91440" bIns="45720">
            <a:spAutoFit/>
          </a:bodyPr>
          <a:lstStyle/>
          <a:p>
            <a:r>
              <a:rPr 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Bitcoin Price and Total Volume of Tweets</a:t>
            </a:r>
          </a:p>
        </p:txBody>
      </p:sp>
      <p:sp>
        <p:nvSpPr>
          <p:cNvPr id="2" name="TextBox 1">
            <a:extLst>
              <a:ext uri="{FF2B5EF4-FFF2-40B4-BE49-F238E27FC236}">
                <a16:creationId xmlns:a16="http://schemas.microsoft.com/office/drawing/2014/main" id="{C51ABBD4-506C-9D48-8F26-15078AF1C3A5}"/>
              </a:ext>
            </a:extLst>
          </p:cNvPr>
          <p:cNvSpPr txBox="1"/>
          <p:nvPr/>
        </p:nvSpPr>
        <p:spPr>
          <a:xfrm>
            <a:off x="5944498" y="1260275"/>
            <a:ext cx="2171700" cy="369332"/>
          </a:xfrm>
          <a:prstGeom prst="rect">
            <a:avLst/>
          </a:prstGeom>
          <a:solidFill>
            <a:schemeClr val="bg1"/>
          </a:solidFill>
          <a:ln>
            <a:solidFill>
              <a:srgbClr val="0070C0"/>
            </a:solidFill>
          </a:ln>
        </p:spPr>
        <p:txBody>
          <a:bodyPr wrap="square" rtlCol="0">
            <a:spAutoFit/>
          </a:bodyPr>
          <a:lstStyle/>
          <a:p>
            <a:r>
              <a:rPr lang="en-US" b="1" dirty="0"/>
              <a:t>Correlation: 66.4%</a:t>
            </a:r>
          </a:p>
        </p:txBody>
      </p:sp>
    </p:spTree>
    <p:extLst>
      <p:ext uri="{BB962C8B-B14F-4D97-AF65-F5344CB8AC3E}">
        <p14:creationId xmlns:p14="http://schemas.microsoft.com/office/powerpoint/2010/main" val="209780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electronics, circuit&#10;&#10;Description automatically generated">
            <a:extLst>
              <a:ext uri="{FF2B5EF4-FFF2-40B4-BE49-F238E27FC236}">
                <a16:creationId xmlns:a16="http://schemas.microsoft.com/office/drawing/2014/main" id="{83A35002-1058-4A36-8656-E34605CA2961}"/>
              </a:ext>
            </a:extLst>
          </p:cNvPr>
          <p:cNvPicPr>
            <a:picLocks noChangeAspect="1"/>
          </p:cNvPicPr>
          <p:nvPr/>
        </p:nvPicPr>
        <p:blipFill rotWithShape="1">
          <a:blip r:embed="rId2">
            <a:extLst>
              <a:ext uri="{28A0092B-C50C-407E-A947-70E740481C1C}">
                <a14:useLocalDpi xmlns:a14="http://schemas.microsoft.com/office/drawing/2010/main" val="0"/>
              </a:ext>
            </a:extLst>
          </a:blip>
          <a:srcRect l="17742" r="19510"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pic>
        <p:nvPicPr>
          <p:cNvPr id="16" name="Content Placeholder 15" descr="Graphical user interface, chart&#10;&#10;Description automatically generated">
            <a:extLst>
              <a:ext uri="{FF2B5EF4-FFF2-40B4-BE49-F238E27FC236}">
                <a16:creationId xmlns:a16="http://schemas.microsoft.com/office/drawing/2014/main" id="{AFA09917-FBA6-4471-AFE1-255D99D14330}"/>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846048"/>
            <a:ext cx="10515600" cy="5118100"/>
          </a:xfrm>
        </p:spPr>
      </p:pic>
      <p:sp>
        <p:nvSpPr>
          <p:cNvPr id="14" name="TextBox 13">
            <a:extLst>
              <a:ext uri="{FF2B5EF4-FFF2-40B4-BE49-F238E27FC236}">
                <a16:creationId xmlns:a16="http://schemas.microsoft.com/office/drawing/2014/main" id="{F50DBE4D-C884-40CA-AF7F-3DF0AB9DF0FA}"/>
              </a:ext>
            </a:extLst>
          </p:cNvPr>
          <p:cNvSpPr txBox="1"/>
          <p:nvPr/>
        </p:nvSpPr>
        <p:spPr>
          <a:xfrm>
            <a:off x="-80410" y="5781987"/>
            <a:ext cx="1998483" cy="215444"/>
          </a:xfrm>
          <a:prstGeom prst="rect">
            <a:avLst/>
          </a:prstGeom>
          <a:noFill/>
        </p:spPr>
        <p:txBody>
          <a:bodyPr wrap="square" rtlCol="0">
            <a:spAutoFit/>
          </a:bodyPr>
          <a:lstStyle/>
          <a:p>
            <a:r>
              <a:rPr lang="en-US" sz="800" i="1" dirty="0"/>
              <a:t>*Period: 08/01/2017 – 01/21/2019</a:t>
            </a:r>
          </a:p>
        </p:txBody>
      </p:sp>
      <p:sp>
        <p:nvSpPr>
          <p:cNvPr id="12" name="Rectangle 11">
            <a:extLst>
              <a:ext uri="{FF2B5EF4-FFF2-40B4-BE49-F238E27FC236}">
                <a16:creationId xmlns:a16="http://schemas.microsoft.com/office/drawing/2014/main" id="{F6113ACF-4FA1-4B94-B1BA-3D30BFA83F70}"/>
              </a:ext>
            </a:extLst>
          </p:cNvPr>
          <p:cNvSpPr/>
          <p:nvPr/>
        </p:nvSpPr>
        <p:spPr>
          <a:xfrm>
            <a:off x="-2118" y="10314"/>
            <a:ext cx="12194117" cy="769441"/>
          </a:xfrm>
          <a:prstGeom prst="rect">
            <a:avLst/>
          </a:prstGeom>
          <a:noFill/>
        </p:spPr>
        <p:txBody>
          <a:bodyPr wrap="square" lIns="91440" tIns="45720" rIns="91440" bIns="45720">
            <a:spAutoFit/>
          </a:bodyPr>
          <a:lstStyle/>
          <a:p>
            <a:r>
              <a:rPr 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Bitcoin Price and Volume of Positive Tweets</a:t>
            </a:r>
          </a:p>
        </p:txBody>
      </p:sp>
      <p:sp>
        <p:nvSpPr>
          <p:cNvPr id="13" name="Rectangle 12">
            <a:extLst>
              <a:ext uri="{FF2B5EF4-FFF2-40B4-BE49-F238E27FC236}">
                <a16:creationId xmlns:a16="http://schemas.microsoft.com/office/drawing/2014/main" id="{C686A696-9F7F-466C-902B-D1CD774CD245}"/>
              </a:ext>
            </a:extLst>
          </p:cNvPr>
          <p:cNvSpPr/>
          <p:nvPr/>
        </p:nvSpPr>
        <p:spPr>
          <a:xfrm>
            <a:off x="2743200" y="1053032"/>
            <a:ext cx="1876084" cy="4564627"/>
          </a:xfrm>
          <a:prstGeom prst="rect">
            <a:avLst/>
          </a:prstGeom>
          <a:solidFill>
            <a:srgbClr val="FF0000">
              <a:alpha val="7000"/>
            </a:srgb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616C1F6-F94E-4257-8FDF-29889FEB465D}"/>
              </a:ext>
            </a:extLst>
          </p:cNvPr>
          <p:cNvSpPr txBox="1"/>
          <p:nvPr/>
        </p:nvSpPr>
        <p:spPr>
          <a:xfrm>
            <a:off x="5944498" y="1260275"/>
            <a:ext cx="2171700" cy="369332"/>
          </a:xfrm>
          <a:prstGeom prst="rect">
            <a:avLst/>
          </a:prstGeom>
          <a:solidFill>
            <a:schemeClr val="bg1"/>
          </a:solidFill>
          <a:ln>
            <a:solidFill>
              <a:srgbClr val="0070C0"/>
            </a:solidFill>
          </a:ln>
        </p:spPr>
        <p:txBody>
          <a:bodyPr wrap="square" rtlCol="0">
            <a:spAutoFit/>
          </a:bodyPr>
          <a:lstStyle/>
          <a:p>
            <a:r>
              <a:rPr lang="en-US" b="1" dirty="0"/>
              <a:t>Correlation: 69.5%</a:t>
            </a:r>
          </a:p>
        </p:txBody>
      </p:sp>
    </p:spTree>
    <p:extLst>
      <p:ext uri="{BB962C8B-B14F-4D97-AF65-F5344CB8AC3E}">
        <p14:creationId xmlns:p14="http://schemas.microsoft.com/office/powerpoint/2010/main" val="571962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2185</TotalTime>
  <Words>961</Words>
  <Application>Microsoft Office PowerPoint</Application>
  <PresentationFormat>Widescreen</PresentationFormat>
  <Paragraphs>111</Paragraphs>
  <Slides>27</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Algerian</vt:lpstr>
      <vt:lpstr>Arial</vt:lpstr>
      <vt:lpstr>Baskerville Old Face</vt:lpstr>
      <vt:lpstr>Calibri</vt:lpstr>
      <vt:lpstr>Calibri Light</vt:lpstr>
      <vt:lpstr>Kartika</vt:lpstr>
      <vt:lpstr>Office Theme</vt:lpstr>
      <vt:lpstr>1_Office Theme</vt:lpstr>
      <vt:lpstr>2_Office Theme</vt:lpstr>
      <vt:lpstr>SENTIMENT ANALYSIS -    BITCOIN</vt:lpstr>
      <vt:lpstr>INTRODUCTION -  BITCOIN</vt:lpstr>
      <vt:lpstr>SENTIMENT ANALYSIS -  BITCOIN</vt:lpstr>
      <vt:lpstr>PowerPoint Presentation</vt:lpstr>
      <vt:lpstr>PowerPoint Presentation</vt:lpstr>
      <vt:lpstr>Comparing Bitcoin Price and Twitter Sentiment</vt:lpstr>
      <vt:lpstr>PowerPoint Presentation</vt:lpstr>
      <vt:lpstr>PowerPoint Presentation</vt:lpstr>
      <vt:lpstr>PowerPoint Presentation</vt:lpstr>
      <vt:lpstr>PowerPoint Presentation</vt:lpstr>
      <vt:lpstr>PowerPoint Presentation</vt:lpstr>
      <vt:lpstr>PowerPoint Presentation</vt:lpstr>
      <vt:lpstr>Comparing Bitcoin Volume and Twitter Sentiment</vt:lpstr>
      <vt:lpstr>PowerPoint Presentation</vt:lpstr>
      <vt:lpstr>PowerPoint Presentation</vt:lpstr>
      <vt:lpstr>PowerPoint Presentation</vt:lpstr>
      <vt:lpstr>PowerPoint Presentation</vt:lpstr>
      <vt:lpstr>PowerPoint Presentation</vt:lpstr>
      <vt:lpstr>Regression Analysis: Tweet Sentiment impacts on Bitcoin Volume and Price</vt:lpstr>
      <vt:lpstr>While we see correlations of 60-70%, running a regression can potentially show us the impact of tweets on bitcoin holding all else constant </vt:lpstr>
      <vt:lpstr>Running a only the sentiment variables on Closing Price and Volume yielded poor models with low explanatory value and autocorrelation. This indicates that we need to improve the model fit.</vt:lpstr>
      <vt:lpstr>Similar to the correlation between Closing Price and Volume that we saw earlier, a regression helps us see the impact of Closing Price on Volume and vice-versa</vt:lpstr>
      <vt:lpstr>Final Model: Including a lag of the dependent variable helped stabilize the model </vt:lpstr>
      <vt:lpstr>Conclusion</vt:lpstr>
      <vt:lpstr>Conclusion</vt:lpstr>
      <vt:lpstr>References</vt:lpstr>
      <vt:lpstr>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Barrett</dc:creator>
  <cp:lastModifiedBy>Jemima Chellaswamy</cp:lastModifiedBy>
  <cp:revision>54</cp:revision>
  <dcterms:created xsi:type="dcterms:W3CDTF">2021-06-05T22:21:00Z</dcterms:created>
  <dcterms:modified xsi:type="dcterms:W3CDTF">2021-06-08T06:44:30Z</dcterms:modified>
</cp:coreProperties>
</file>